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78" r:id="rId3"/>
    <p:sldId id="269" r:id="rId4"/>
    <p:sldId id="270" r:id="rId5"/>
    <p:sldId id="279" r:id="rId6"/>
    <p:sldId id="280" r:id="rId7"/>
    <p:sldId id="260" r:id="rId8"/>
    <p:sldId id="264" r:id="rId9"/>
    <p:sldId id="267" r:id="rId10"/>
    <p:sldId id="268" r:id="rId11"/>
    <p:sldId id="263" r:id="rId12"/>
    <p:sldId id="265" r:id="rId13"/>
    <p:sldId id="282" r:id="rId14"/>
    <p:sldId id="277" r:id="rId15"/>
    <p:sldId id="276" r:id="rId16"/>
    <p:sldId id="275" r:id="rId17"/>
    <p:sldId id="274" r:id="rId18"/>
    <p:sldId id="273" r:id="rId19"/>
    <p:sldId id="284" r:id="rId20"/>
    <p:sldId id="283" r:id="rId21"/>
    <p:sldId id="272" r:id="rId22"/>
    <p:sldId id="281" r:id="rId23"/>
    <p:sldId id="26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4871EF-C0AC-1CB0-6588-4498920E0E56}" v="363" dt="2025-12-10T03:03:48.560"/>
    <p1510:client id="{6ABAE86E-D784-2EC0-B9CE-C6E0A57788CE}" v="305" dt="2025-12-10T03:07:55.384"/>
    <p1510:client id="{A2301A2A-AC8C-2D3D-8EB7-7BE779E81BE1}" v="577" dt="2025-12-10T01:41:00.687"/>
    <p1510:client id="{FFA85964-2B23-BCF2-F8AD-3638FBB3318F}" v="43" dt="2025-12-10T03:07:12.8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ett Duvall" userId="S::bduvall1@umbc.edu::1ca236f8-9e43-4c3e-a091-f90f5dc9a301" providerId="AD" clId="Web-{AE47A6B5-7C2C-8565-F86C-C5E178BCB03C}"/>
    <pc:docChg chg="modSld">
      <pc:chgData name="Brett Duvall" userId="S::bduvall1@umbc.edu::1ca236f8-9e43-4c3e-a091-f90f5dc9a301" providerId="AD" clId="Web-{AE47A6B5-7C2C-8565-F86C-C5E178BCB03C}" dt="2025-11-25T21:29:54.184" v="57" actId="20577"/>
      <pc:docMkLst>
        <pc:docMk/>
      </pc:docMkLst>
      <pc:sldChg chg="modSp">
        <pc:chgData name="Brett Duvall" userId="S::bduvall1@umbc.edu::1ca236f8-9e43-4c3e-a091-f90f5dc9a301" providerId="AD" clId="Web-{AE47A6B5-7C2C-8565-F86C-C5E178BCB03C}" dt="2025-11-25T21:29:54.184" v="57" actId="20577"/>
        <pc:sldMkLst>
          <pc:docMk/>
          <pc:sldMk cId="1359947722" sldId="280"/>
        </pc:sldMkLst>
        <pc:spChg chg="mod">
          <ac:chgData name="Brett Duvall" userId="S::bduvall1@umbc.edu::1ca236f8-9e43-4c3e-a091-f90f5dc9a301" providerId="AD" clId="Web-{AE47A6B5-7C2C-8565-F86C-C5E178BCB03C}" dt="2025-11-25T21:29:54.184" v="57" actId="20577"/>
          <ac:spMkLst>
            <pc:docMk/>
            <pc:sldMk cId="1359947722" sldId="280"/>
            <ac:spMk id="3" creationId="{BC9F01CD-DBBF-7486-B659-EB87745206E3}"/>
          </ac:spMkLst>
        </pc:spChg>
      </pc:sldChg>
    </pc:docChg>
  </pc:docChgLst>
  <pc:docChgLst>
    <pc:chgData name="Brett Duvall" userId="S::bduvall1@umbc.edu::1ca236f8-9e43-4c3e-a091-f90f5dc9a301" providerId="AD" clId="Web-{D6C7D64A-38F3-73DB-BF2E-AD3454E4E855}"/>
    <pc:docChg chg="modSld sldOrd">
      <pc:chgData name="Brett Duvall" userId="S::bduvall1@umbc.edu::1ca236f8-9e43-4c3e-a091-f90f5dc9a301" providerId="AD" clId="Web-{D6C7D64A-38F3-73DB-BF2E-AD3454E4E855}" dt="2025-12-06T23:35:29.768" v="22" actId="14100"/>
      <pc:docMkLst>
        <pc:docMk/>
      </pc:docMkLst>
      <pc:sldChg chg="modSp ord">
        <pc:chgData name="Brett Duvall" userId="S::bduvall1@umbc.edu::1ca236f8-9e43-4c3e-a091-f90f5dc9a301" providerId="AD" clId="Web-{D6C7D64A-38F3-73DB-BF2E-AD3454E4E855}" dt="2025-12-06T23:35:29.768" v="22" actId="14100"/>
        <pc:sldMkLst>
          <pc:docMk/>
          <pc:sldMk cId="1577753880" sldId="281"/>
        </pc:sldMkLst>
        <pc:spChg chg="mod">
          <ac:chgData name="Brett Duvall" userId="S::bduvall1@umbc.edu::1ca236f8-9e43-4c3e-a091-f90f5dc9a301" providerId="AD" clId="Web-{D6C7D64A-38F3-73DB-BF2E-AD3454E4E855}" dt="2025-12-06T23:35:29.768" v="22" actId="14100"/>
          <ac:spMkLst>
            <pc:docMk/>
            <pc:sldMk cId="1577753880" sldId="281"/>
            <ac:spMk id="2" creationId="{F06F8BE8-5370-DBEF-C1EB-7980355180E4}"/>
          </ac:spMkLst>
        </pc:spChg>
      </pc:sldChg>
    </pc:docChg>
  </pc:docChgLst>
  <pc:docChgLst>
    <pc:chgData name="Luis Vargas Ramirez" userId="S::lvargas2@umbc.edu::65d10d1c-3d0c-410a-b5e2-d5b17545b5ee" providerId="AD" clId="Web-{A2301A2A-AC8C-2D3D-8EB7-7BE779E81BE1}"/>
    <pc:docChg chg="addSld modSld sldOrd">
      <pc:chgData name="Luis Vargas Ramirez" userId="S::lvargas2@umbc.edu::65d10d1c-3d0c-410a-b5e2-d5b17545b5ee" providerId="AD" clId="Web-{A2301A2A-AC8C-2D3D-8EB7-7BE779E81BE1}" dt="2025-12-10T01:40:58.890" v="321" actId="20577"/>
      <pc:docMkLst>
        <pc:docMk/>
      </pc:docMkLst>
      <pc:sldChg chg="addSp delSp modSp add ord replId">
        <pc:chgData name="Luis Vargas Ramirez" userId="S::lvargas2@umbc.edu::65d10d1c-3d0c-410a-b5e2-d5b17545b5ee" providerId="AD" clId="Web-{A2301A2A-AC8C-2D3D-8EB7-7BE779E81BE1}" dt="2025-12-10T01:40:58.890" v="321" actId="20577"/>
        <pc:sldMkLst>
          <pc:docMk/>
          <pc:sldMk cId="1906994742" sldId="282"/>
        </pc:sldMkLst>
        <pc:spChg chg="add mod">
          <ac:chgData name="Luis Vargas Ramirez" userId="S::lvargas2@umbc.edu::65d10d1c-3d0c-410a-b5e2-d5b17545b5ee" providerId="AD" clId="Web-{A2301A2A-AC8C-2D3D-8EB7-7BE779E81BE1}" dt="2025-12-10T01:40:58.890" v="321" actId="20577"/>
          <ac:spMkLst>
            <pc:docMk/>
            <pc:sldMk cId="1906994742" sldId="282"/>
            <ac:spMk id="3" creationId="{62E19362-83E3-EDF0-B144-95A316ECC655}"/>
          </ac:spMkLst>
        </pc:spChg>
        <pc:spChg chg="mod">
          <ac:chgData name="Luis Vargas Ramirez" userId="S::lvargas2@umbc.edu::65d10d1c-3d0c-410a-b5e2-d5b17545b5ee" providerId="AD" clId="Web-{A2301A2A-AC8C-2D3D-8EB7-7BE779E81BE1}" dt="2025-12-10T01:33:18.885" v="12" actId="20577"/>
          <ac:spMkLst>
            <pc:docMk/>
            <pc:sldMk cId="1906994742" sldId="282"/>
            <ac:spMk id="37" creationId="{A9885D7C-372F-4070-CDC5-723ACF48B7E9}"/>
          </ac:spMkLst>
        </pc:spChg>
        <pc:picChg chg="add mod">
          <ac:chgData name="Luis Vargas Ramirez" userId="S::lvargas2@umbc.edu::65d10d1c-3d0c-410a-b5e2-d5b17545b5ee" providerId="AD" clId="Web-{A2301A2A-AC8C-2D3D-8EB7-7BE779E81BE1}" dt="2025-12-10T01:35:17.417" v="20" actId="1076"/>
          <ac:picMkLst>
            <pc:docMk/>
            <pc:sldMk cId="1906994742" sldId="282"/>
            <ac:picMk id="2" creationId="{3EBE1DFA-D580-B393-E5B1-139D3B905862}"/>
          </ac:picMkLst>
        </pc:picChg>
        <pc:picChg chg="del">
          <ac:chgData name="Luis Vargas Ramirez" userId="S::lvargas2@umbc.edu::65d10d1c-3d0c-410a-b5e2-d5b17545b5ee" providerId="AD" clId="Web-{A2301A2A-AC8C-2D3D-8EB7-7BE779E81BE1}" dt="2025-12-10T01:33:23.135" v="13"/>
          <ac:picMkLst>
            <pc:docMk/>
            <pc:sldMk cId="1906994742" sldId="282"/>
            <ac:picMk id="4" creationId="{9918B671-D5C8-4306-2434-32AAF761F41F}"/>
          </ac:picMkLst>
        </pc:picChg>
      </pc:sldChg>
    </pc:docChg>
  </pc:docChgLst>
  <pc:docChgLst>
    <pc:chgData name="Brett Duvall" userId="S::bduvall1@umbc.edu::1ca236f8-9e43-4c3e-a091-f90f5dc9a301" providerId="AD" clId="Web-{FBF50E5A-B4AD-4609-2EA3-96021B1D9D7F}"/>
    <pc:docChg chg="addSld modSld">
      <pc:chgData name="Brett Duvall" userId="S::bduvall1@umbc.edu::1ca236f8-9e43-4c3e-a091-f90f5dc9a301" providerId="AD" clId="Web-{FBF50E5A-B4AD-4609-2EA3-96021B1D9D7F}" dt="2025-12-03T22:47:04.923" v="171"/>
      <pc:docMkLst>
        <pc:docMk/>
      </pc:docMkLst>
      <pc:sldChg chg="addSp modSp new mod setBg">
        <pc:chgData name="Brett Duvall" userId="S::bduvall1@umbc.edu::1ca236f8-9e43-4c3e-a091-f90f5dc9a301" providerId="AD" clId="Web-{FBF50E5A-B4AD-4609-2EA3-96021B1D9D7F}" dt="2025-12-03T22:47:04.923" v="171"/>
        <pc:sldMkLst>
          <pc:docMk/>
          <pc:sldMk cId="1577753880" sldId="281"/>
        </pc:sldMkLst>
        <pc:spChg chg="mod">
          <ac:chgData name="Brett Duvall" userId="S::bduvall1@umbc.edu::1ca236f8-9e43-4c3e-a091-f90f5dc9a301" providerId="AD" clId="Web-{FBF50E5A-B4AD-4609-2EA3-96021B1D9D7F}" dt="2025-12-03T22:47:04.923" v="171"/>
          <ac:spMkLst>
            <pc:docMk/>
            <pc:sldMk cId="1577753880" sldId="281"/>
            <ac:spMk id="2" creationId="{F06F8BE8-5370-DBEF-C1EB-7980355180E4}"/>
          </ac:spMkLst>
        </pc:spChg>
        <pc:spChg chg="mod">
          <ac:chgData name="Brett Duvall" userId="S::bduvall1@umbc.edu::1ca236f8-9e43-4c3e-a091-f90f5dc9a301" providerId="AD" clId="Web-{FBF50E5A-B4AD-4609-2EA3-96021B1D9D7F}" dt="2025-12-03T22:47:04.923" v="171"/>
          <ac:spMkLst>
            <pc:docMk/>
            <pc:sldMk cId="1577753880" sldId="281"/>
            <ac:spMk id="3" creationId="{77AE37DE-B76F-19A4-B3F1-A0CB8B3E517C}"/>
          </ac:spMkLst>
        </pc:spChg>
        <pc:spChg chg="add">
          <ac:chgData name="Brett Duvall" userId="S::bduvall1@umbc.edu::1ca236f8-9e43-4c3e-a091-f90f5dc9a301" providerId="AD" clId="Web-{FBF50E5A-B4AD-4609-2EA3-96021B1D9D7F}" dt="2025-12-03T22:47:04.923" v="171"/>
          <ac:spMkLst>
            <pc:docMk/>
            <pc:sldMk cId="1577753880" sldId="281"/>
            <ac:spMk id="9" creationId="{C0763A76-9F1C-4FC5-82B7-DD475DA461B2}"/>
          </ac:spMkLst>
        </pc:spChg>
        <pc:spChg chg="add">
          <ac:chgData name="Brett Duvall" userId="S::bduvall1@umbc.edu::1ca236f8-9e43-4c3e-a091-f90f5dc9a301" providerId="AD" clId="Web-{FBF50E5A-B4AD-4609-2EA3-96021B1D9D7F}" dt="2025-12-03T22:47:04.923" v="171"/>
          <ac:spMkLst>
            <pc:docMk/>
            <pc:sldMk cId="1577753880" sldId="281"/>
            <ac:spMk id="11" creationId="{E81BF4F6-F2CF-4984-9D14-D6966D92F99F}"/>
          </ac:spMkLst>
        </pc:spChg>
      </pc:sldChg>
    </pc:docChg>
  </pc:docChgLst>
  <pc:docChgLst>
    <pc:chgData name="Mohammedamin Mussa" userId="S::mmussa1@umbc.edu::d7836150-132b-4cd7-890e-bde829e919f9" providerId="AD" clId="Web-{394871EF-C0AC-1CB0-6588-4498920E0E56}"/>
    <pc:docChg chg="addSld modSld">
      <pc:chgData name="Mohammedamin Mussa" userId="S::mmussa1@umbc.edu::d7836150-132b-4cd7-890e-bde829e919f9" providerId="AD" clId="Web-{394871EF-C0AC-1CB0-6588-4498920E0E56}" dt="2025-12-10T03:03:48.560" v="246" actId="20577"/>
      <pc:docMkLst>
        <pc:docMk/>
      </pc:docMkLst>
      <pc:sldChg chg="modSp">
        <pc:chgData name="Mohammedamin Mussa" userId="S::mmussa1@umbc.edu::d7836150-132b-4cd7-890e-bde829e919f9" providerId="AD" clId="Web-{394871EF-C0AC-1CB0-6588-4498920E0E56}" dt="2025-12-10T03:03:48.560" v="246" actId="20577"/>
        <pc:sldMkLst>
          <pc:docMk/>
          <pc:sldMk cId="1052844502" sldId="257"/>
        </pc:sldMkLst>
        <pc:spChg chg="mod">
          <ac:chgData name="Mohammedamin Mussa" userId="S::mmussa1@umbc.edu::d7836150-132b-4cd7-890e-bde829e919f9" providerId="AD" clId="Web-{394871EF-C0AC-1CB0-6588-4498920E0E56}" dt="2025-12-10T02:54:11.917" v="110" actId="20577"/>
          <ac:spMkLst>
            <pc:docMk/>
            <pc:sldMk cId="1052844502" sldId="257"/>
            <ac:spMk id="2" creationId="{00000000-0000-0000-0000-000000000000}"/>
          </ac:spMkLst>
        </pc:spChg>
        <pc:spChg chg="mod">
          <ac:chgData name="Mohammedamin Mussa" userId="S::mmussa1@umbc.edu::d7836150-132b-4cd7-890e-bde829e919f9" providerId="AD" clId="Web-{394871EF-C0AC-1CB0-6588-4498920E0E56}" dt="2025-12-10T03:03:48.560" v="246" actId="20577"/>
          <ac:spMkLst>
            <pc:docMk/>
            <pc:sldMk cId="1052844502" sldId="257"/>
            <ac:spMk id="3" creationId="{00000000-0000-0000-0000-000000000000}"/>
          </ac:spMkLst>
        </pc:spChg>
      </pc:sldChg>
      <pc:sldChg chg="modSp">
        <pc:chgData name="Mohammedamin Mussa" userId="S::mmussa1@umbc.edu::d7836150-132b-4cd7-890e-bde829e919f9" providerId="AD" clId="Web-{394871EF-C0AC-1CB0-6588-4498920E0E56}" dt="2025-12-10T02:56:02.107" v="113" actId="14100"/>
        <pc:sldMkLst>
          <pc:docMk/>
          <pc:sldMk cId="2614697530" sldId="265"/>
        </pc:sldMkLst>
        <pc:picChg chg="mod">
          <ac:chgData name="Mohammedamin Mussa" userId="S::mmussa1@umbc.edu::d7836150-132b-4cd7-890e-bde829e919f9" providerId="AD" clId="Web-{394871EF-C0AC-1CB0-6588-4498920E0E56}" dt="2025-12-10T02:56:02.107" v="113" actId="14100"/>
          <ac:picMkLst>
            <pc:docMk/>
            <pc:sldMk cId="2614697530" sldId="265"/>
            <ac:picMk id="4" creationId="{2966B0FE-89E4-BBAC-0044-372EE050E431}"/>
          </ac:picMkLst>
        </pc:picChg>
      </pc:sldChg>
      <pc:sldChg chg="modSp">
        <pc:chgData name="Mohammedamin Mussa" userId="S::mmussa1@umbc.edu::d7836150-132b-4cd7-890e-bde829e919f9" providerId="AD" clId="Web-{394871EF-C0AC-1CB0-6588-4498920E0E56}" dt="2025-12-10T02:22:14.129" v="88" actId="20577"/>
        <pc:sldMkLst>
          <pc:docMk/>
          <pc:sldMk cId="1891900678" sldId="272"/>
        </pc:sldMkLst>
        <pc:spChg chg="mod">
          <ac:chgData name="Mohammedamin Mussa" userId="S::mmussa1@umbc.edu::d7836150-132b-4cd7-890e-bde829e919f9" providerId="AD" clId="Web-{394871EF-C0AC-1CB0-6588-4498920E0E56}" dt="2025-12-10T02:22:14.129" v="88" actId="20577"/>
          <ac:spMkLst>
            <pc:docMk/>
            <pc:sldMk cId="1891900678" sldId="272"/>
            <ac:spMk id="3" creationId="{683C636F-3C9E-77B2-B1A7-74094694A2A1}"/>
          </ac:spMkLst>
        </pc:spChg>
      </pc:sldChg>
      <pc:sldChg chg="addSp delSp modSp">
        <pc:chgData name="Mohammedamin Mussa" userId="S::mmussa1@umbc.edu::d7836150-132b-4cd7-890e-bde829e919f9" providerId="AD" clId="Web-{394871EF-C0AC-1CB0-6588-4498920E0E56}" dt="2025-12-10T03:01:00.344" v="180" actId="14100"/>
        <pc:sldMkLst>
          <pc:docMk/>
          <pc:sldMk cId="821782498" sldId="273"/>
        </pc:sldMkLst>
        <pc:spChg chg="mod">
          <ac:chgData name="Mohammedamin Mussa" userId="S::mmussa1@umbc.edu::d7836150-132b-4cd7-890e-bde829e919f9" providerId="AD" clId="Web-{394871EF-C0AC-1CB0-6588-4498920E0E56}" dt="2025-12-10T03:00:50.827" v="178" actId="14100"/>
          <ac:spMkLst>
            <pc:docMk/>
            <pc:sldMk cId="821782498" sldId="273"/>
            <ac:spMk id="2" creationId="{2983DC88-F81D-EFDF-7309-B4617BEB7AD2}"/>
          </ac:spMkLst>
        </pc:spChg>
        <pc:spChg chg="mod">
          <ac:chgData name="Mohammedamin Mussa" userId="S::mmussa1@umbc.edu::d7836150-132b-4cd7-890e-bde829e919f9" providerId="AD" clId="Web-{394871EF-C0AC-1CB0-6588-4498920E0E56}" dt="2025-12-10T03:01:00.344" v="180" actId="14100"/>
          <ac:spMkLst>
            <pc:docMk/>
            <pc:sldMk cId="821782498" sldId="273"/>
            <ac:spMk id="3" creationId="{1670451F-A6B3-750F-BA39-01B08750BBDD}"/>
          </ac:spMkLst>
        </pc:spChg>
        <pc:spChg chg="del mod">
          <ac:chgData name="Mohammedamin Mussa" userId="S::mmussa1@umbc.edu::d7836150-132b-4cd7-890e-bde829e919f9" providerId="AD" clId="Web-{394871EF-C0AC-1CB0-6588-4498920E0E56}" dt="2025-12-10T02:17:12.857" v="50"/>
          <ac:spMkLst>
            <pc:docMk/>
            <pc:sldMk cId="821782498" sldId="273"/>
            <ac:spMk id="8" creationId="{42509BBE-B65E-0BFB-0B1F-B9AF756C2EE6}"/>
          </ac:spMkLst>
        </pc:spChg>
        <pc:graphicFrameChg chg="add mod modGraphic">
          <ac:chgData name="Mohammedamin Mussa" userId="S::mmussa1@umbc.edu::d7836150-132b-4cd7-890e-bde829e919f9" providerId="AD" clId="Web-{394871EF-C0AC-1CB0-6588-4498920E0E56}" dt="2025-12-10T02:58:23.573" v="149"/>
          <ac:graphicFrameMkLst>
            <pc:docMk/>
            <pc:sldMk cId="821782498" sldId="273"/>
            <ac:graphicFrameMk id="5" creationId="{7C987769-FEBB-0321-7164-CF2666FDCFA4}"/>
          </ac:graphicFrameMkLst>
        </pc:graphicFrameChg>
      </pc:sldChg>
      <pc:sldChg chg="addSp delSp modSp">
        <pc:chgData name="Mohammedamin Mussa" userId="S::mmussa1@umbc.edu::d7836150-132b-4cd7-890e-bde829e919f9" providerId="AD" clId="Web-{394871EF-C0AC-1CB0-6588-4498920E0E56}" dt="2025-12-10T03:03:18.668" v="244"/>
        <pc:sldMkLst>
          <pc:docMk/>
          <pc:sldMk cId="3387857298" sldId="274"/>
        </pc:sldMkLst>
        <pc:spChg chg="add del mod">
          <ac:chgData name="Mohammedamin Mussa" userId="S::mmussa1@umbc.edu::d7836150-132b-4cd7-890e-bde829e919f9" providerId="AD" clId="Web-{394871EF-C0AC-1CB0-6588-4498920E0E56}" dt="2025-12-10T02:14:12.287" v="15"/>
          <ac:spMkLst>
            <pc:docMk/>
            <pc:sldMk cId="3387857298" sldId="274"/>
            <ac:spMk id="5" creationId="{9BC7C799-2140-7679-10F2-5ABDC27B3FC6}"/>
          </ac:spMkLst>
        </pc:spChg>
        <pc:spChg chg="add mod">
          <ac:chgData name="Mohammedamin Mussa" userId="S::mmussa1@umbc.edu::d7836150-132b-4cd7-890e-bde829e919f9" providerId="AD" clId="Web-{394871EF-C0AC-1CB0-6588-4498920E0E56}" dt="2025-12-10T03:03:07.589" v="241" actId="20577"/>
          <ac:spMkLst>
            <pc:docMk/>
            <pc:sldMk cId="3387857298" sldId="274"/>
            <ac:spMk id="8" creationId="{0CBBDA3E-3F97-4B57-232D-A2462DABE6EE}"/>
          </ac:spMkLst>
        </pc:spChg>
        <pc:graphicFrameChg chg="add mod ord modGraphic">
          <ac:chgData name="Mohammedamin Mussa" userId="S::mmussa1@umbc.edu::d7836150-132b-4cd7-890e-bde829e919f9" providerId="AD" clId="Web-{394871EF-C0AC-1CB0-6588-4498920E0E56}" dt="2025-12-10T03:03:18.668" v="244"/>
          <ac:graphicFrameMkLst>
            <pc:docMk/>
            <pc:sldMk cId="3387857298" sldId="274"/>
            <ac:graphicFrameMk id="7" creationId="{9F391B9B-D9AF-74CB-A247-86BE67CF4EBC}"/>
          </ac:graphicFrameMkLst>
        </pc:graphicFrameChg>
        <pc:picChg chg="del">
          <ac:chgData name="Mohammedamin Mussa" userId="S::mmussa1@umbc.edu::d7836150-132b-4cd7-890e-bde829e919f9" providerId="AD" clId="Web-{394871EF-C0AC-1CB0-6588-4498920E0E56}" dt="2025-12-10T02:14:08.709" v="14"/>
          <ac:picMkLst>
            <pc:docMk/>
            <pc:sldMk cId="3387857298" sldId="274"/>
            <ac:picMk id="4" creationId="{B979C81D-A6E9-4B3C-222C-936EB38A7B7C}"/>
          </ac:picMkLst>
        </pc:picChg>
      </pc:sldChg>
      <pc:sldChg chg="modSp">
        <pc:chgData name="Mohammedamin Mussa" userId="S::mmussa1@umbc.edu::d7836150-132b-4cd7-890e-bde829e919f9" providerId="AD" clId="Web-{394871EF-C0AC-1CB0-6588-4498920E0E56}" dt="2025-12-10T02:13:27.175" v="13" actId="20577"/>
        <pc:sldMkLst>
          <pc:docMk/>
          <pc:sldMk cId="3950587370" sldId="275"/>
        </pc:sldMkLst>
        <pc:spChg chg="mod">
          <ac:chgData name="Mohammedamin Mussa" userId="S::mmussa1@umbc.edu::d7836150-132b-4cd7-890e-bde829e919f9" providerId="AD" clId="Web-{394871EF-C0AC-1CB0-6588-4498920E0E56}" dt="2025-12-10T02:13:27.175" v="13" actId="20577"/>
          <ac:spMkLst>
            <pc:docMk/>
            <pc:sldMk cId="3950587370" sldId="275"/>
            <ac:spMk id="3" creationId="{C5A1EC41-ACF5-5195-7D7D-E69E0812A51B}"/>
          </ac:spMkLst>
        </pc:spChg>
      </pc:sldChg>
      <pc:sldChg chg="modSp">
        <pc:chgData name="Mohammedamin Mussa" userId="S::mmussa1@umbc.edu::d7836150-132b-4cd7-890e-bde829e919f9" providerId="AD" clId="Web-{394871EF-C0AC-1CB0-6588-4498920E0E56}" dt="2025-12-10T02:56:49.765" v="121" actId="20577"/>
        <pc:sldMkLst>
          <pc:docMk/>
          <pc:sldMk cId="2765999941" sldId="276"/>
        </pc:sldMkLst>
        <pc:spChg chg="mod">
          <ac:chgData name="Mohammedamin Mussa" userId="S::mmussa1@umbc.edu::d7836150-132b-4cd7-890e-bde829e919f9" providerId="AD" clId="Web-{394871EF-C0AC-1CB0-6588-4498920E0E56}" dt="2025-12-10T02:56:25.295" v="114" actId="14100"/>
          <ac:spMkLst>
            <pc:docMk/>
            <pc:sldMk cId="2765999941" sldId="276"/>
            <ac:spMk id="3" creationId="{412DC8AA-96E7-1AFD-8965-DC26F31B7061}"/>
          </ac:spMkLst>
        </pc:spChg>
        <pc:spChg chg="mod">
          <ac:chgData name="Mohammedamin Mussa" userId="S::mmussa1@umbc.edu::d7836150-132b-4cd7-890e-bde829e919f9" providerId="AD" clId="Web-{394871EF-C0AC-1CB0-6588-4498920E0E56}" dt="2025-12-10T02:56:49.765" v="121" actId="20577"/>
          <ac:spMkLst>
            <pc:docMk/>
            <pc:sldMk cId="2765999941" sldId="276"/>
            <ac:spMk id="5" creationId="{4EE9BA76-2AA5-F4DD-6928-10482EE8E012}"/>
          </ac:spMkLst>
        </pc:spChg>
      </pc:sldChg>
      <pc:sldChg chg="addSp delSp modSp new">
        <pc:chgData name="Mohammedamin Mussa" userId="S::mmussa1@umbc.edu::d7836150-132b-4cd7-890e-bde829e919f9" providerId="AD" clId="Web-{394871EF-C0AC-1CB0-6588-4498920E0E56}" dt="2025-12-10T03:00:00.462" v="175" actId="20577"/>
        <pc:sldMkLst>
          <pc:docMk/>
          <pc:sldMk cId="250330740" sldId="283"/>
        </pc:sldMkLst>
        <pc:spChg chg="mod">
          <ac:chgData name="Mohammedamin Mussa" userId="S::mmussa1@umbc.edu::d7836150-132b-4cd7-890e-bde829e919f9" providerId="AD" clId="Web-{394871EF-C0AC-1CB0-6588-4498920E0E56}" dt="2025-12-10T03:00:00.462" v="175" actId="20577"/>
          <ac:spMkLst>
            <pc:docMk/>
            <pc:sldMk cId="250330740" sldId="283"/>
            <ac:spMk id="2" creationId="{4A225C68-20A7-8981-045F-5FF7397CDCCC}"/>
          </ac:spMkLst>
        </pc:spChg>
        <pc:spChg chg="del">
          <ac:chgData name="Mohammedamin Mussa" userId="S::mmussa1@umbc.edu::d7836150-132b-4cd7-890e-bde829e919f9" providerId="AD" clId="Web-{394871EF-C0AC-1CB0-6588-4498920E0E56}" dt="2025-12-10T02:18:07.124" v="52"/>
          <ac:spMkLst>
            <pc:docMk/>
            <pc:sldMk cId="250330740" sldId="283"/>
            <ac:spMk id="3" creationId="{0893BE87-1349-F294-0432-C505B280078C}"/>
          </ac:spMkLst>
        </pc:spChg>
        <pc:spChg chg="add mod">
          <ac:chgData name="Mohammedamin Mussa" userId="S::mmussa1@umbc.edu::d7836150-132b-4cd7-890e-bde829e919f9" providerId="AD" clId="Web-{394871EF-C0AC-1CB0-6588-4498920E0E56}" dt="2025-12-10T02:59:40.944" v="171" actId="20577"/>
          <ac:spMkLst>
            <pc:docMk/>
            <pc:sldMk cId="250330740" sldId="283"/>
            <ac:spMk id="6" creationId="{7F4CE618-5A06-225E-7A29-0FDF66DB3611}"/>
          </ac:spMkLst>
        </pc:spChg>
        <pc:graphicFrameChg chg="add mod ord modGraphic">
          <ac:chgData name="Mohammedamin Mussa" userId="S::mmussa1@umbc.edu::d7836150-132b-4cd7-890e-bde829e919f9" providerId="AD" clId="Web-{394871EF-C0AC-1CB0-6588-4498920E0E56}" dt="2025-12-10T02:59:47.367" v="173"/>
          <ac:graphicFrameMkLst>
            <pc:docMk/>
            <pc:sldMk cId="250330740" sldId="283"/>
            <ac:graphicFrameMk id="5" creationId="{96489E97-A493-F37C-68C0-7F5595C98FAD}"/>
          </ac:graphicFrameMkLst>
        </pc:graphicFrameChg>
      </pc:sldChg>
      <pc:sldChg chg="addSp modSp new mod setBg">
        <pc:chgData name="Mohammedamin Mussa" userId="S::mmussa1@umbc.edu::d7836150-132b-4cd7-890e-bde829e919f9" providerId="AD" clId="Web-{394871EF-C0AC-1CB0-6588-4498920E0E56}" dt="2025-12-10T03:00:17.105" v="177" actId="20577"/>
        <pc:sldMkLst>
          <pc:docMk/>
          <pc:sldMk cId="4088082641" sldId="284"/>
        </pc:sldMkLst>
        <pc:spChg chg="mod">
          <ac:chgData name="Mohammedamin Mussa" userId="S::mmussa1@umbc.edu::d7836150-132b-4cd7-890e-bde829e919f9" providerId="AD" clId="Web-{394871EF-C0AC-1CB0-6588-4498920E0E56}" dt="2025-12-10T03:00:17.105" v="177" actId="20577"/>
          <ac:spMkLst>
            <pc:docMk/>
            <pc:sldMk cId="4088082641" sldId="284"/>
            <ac:spMk id="2" creationId="{B0AA5FC4-BC57-BC15-FC89-65971AFAD41E}"/>
          </ac:spMkLst>
        </pc:spChg>
        <pc:spChg chg="mod">
          <ac:chgData name="Mohammedamin Mussa" userId="S::mmussa1@umbc.edu::d7836150-132b-4cd7-890e-bde829e919f9" providerId="AD" clId="Web-{394871EF-C0AC-1CB0-6588-4498920E0E56}" dt="2025-12-10T02:58:58.923" v="157" actId="20577"/>
          <ac:spMkLst>
            <pc:docMk/>
            <pc:sldMk cId="4088082641" sldId="284"/>
            <ac:spMk id="3" creationId="{26E5784A-F130-2FA2-3413-E82774CAF980}"/>
          </ac:spMkLst>
        </pc:spChg>
        <pc:spChg chg="add">
          <ac:chgData name="Mohammedamin Mussa" userId="S::mmussa1@umbc.edu::d7836150-132b-4cd7-890e-bde829e919f9" providerId="AD" clId="Web-{394871EF-C0AC-1CB0-6588-4498920E0E56}" dt="2025-12-10T02:26:28.238" v="101"/>
          <ac:spMkLst>
            <pc:docMk/>
            <pc:sldMk cId="4088082641" sldId="284"/>
            <ac:spMk id="9" creationId="{45D37F4E-DDB4-456B-97E0-9937730A039F}"/>
          </ac:spMkLst>
        </pc:spChg>
        <pc:spChg chg="add">
          <ac:chgData name="Mohammedamin Mussa" userId="S::mmussa1@umbc.edu::d7836150-132b-4cd7-890e-bde829e919f9" providerId="AD" clId="Web-{394871EF-C0AC-1CB0-6588-4498920E0E56}" dt="2025-12-10T02:26:28.238" v="101"/>
          <ac:spMkLst>
            <pc:docMk/>
            <pc:sldMk cId="4088082641" sldId="284"/>
            <ac:spMk id="11" creationId="{B2DD41CD-8F47-4F56-AD12-4E2FF7696987}"/>
          </ac:spMkLst>
        </pc:spChg>
        <pc:picChg chg="add mod">
          <ac:chgData name="Mohammedamin Mussa" userId="S::mmussa1@umbc.edu::d7836150-132b-4cd7-890e-bde829e919f9" providerId="AD" clId="Web-{394871EF-C0AC-1CB0-6588-4498920E0E56}" dt="2025-12-10T02:26:42.615" v="103" actId="14100"/>
          <ac:picMkLst>
            <pc:docMk/>
            <pc:sldMk cId="4088082641" sldId="284"/>
            <ac:picMk id="4" creationId="{9D87C7A2-ADA8-E57F-5DFB-E1C1139597BB}"/>
          </ac:picMkLst>
        </pc:picChg>
      </pc:sldChg>
    </pc:docChg>
  </pc:docChgLst>
  <pc:docChgLst>
    <pc:chgData name="Brett Duvall" userId="S::bduvall1@umbc.edu::1ca236f8-9e43-4c3e-a091-f90f5dc9a301" providerId="AD" clId="Web-{5F0FC97D-44E1-38F3-5D8F-FD962B699E90}"/>
    <pc:docChg chg="addSld modSld">
      <pc:chgData name="Brett Duvall" userId="S::bduvall1@umbc.edu::1ca236f8-9e43-4c3e-a091-f90f5dc9a301" providerId="AD" clId="Web-{5F0FC97D-44E1-38F3-5D8F-FD962B699E90}" dt="2025-11-24T20:57:53.246" v="26"/>
      <pc:docMkLst>
        <pc:docMk/>
      </pc:docMkLst>
      <pc:sldChg chg="modSp">
        <pc:chgData name="Brett Duvall" userId="S::bduvall1@umbc.edu::1ca236f8-9e43-4c3e-a091-f90f5dc9a301" providerId="AD" clId="Web-{5F0FC97D-44E1-38F3-5D8F-FD962B699E90}" dt="2025-11-24T20:55:14.216" v="1" actId="20577"/>
        <pc:sldMkLst>
          <pc:docMk/>
          <pc:sldMk cId="1052844502" sldId="257"/>
        </pc:sldMkLst>
        <pc:spChg chg="mod">
          <ac:chgData name="Brett Duvall" userId="S::bduvall1@umbc.edu::1ca236f8-9e43-4c3e-a091-f90f5dc9a301" providerId="AD" clId="Web-{5F0FC97D-44E1-38F3-5D8F-FD962B699E90}" dt="2025-11-24T20:55:14.216" v="1" actId="20577"/>
          <ac:spMkLst>
            <pc:docMk/>
            <pc:sldMk cId="1052844502" sldId="257"/>
            <ac:spMk id="3" creationId="{00000000-0000-0000-0000-000000000000}"/>
          </ac:spMkLst>
        </pc:spChg>
      </pc:sldChg>
      <pc:sldChg chg="addSp delSp modSp new mod setBg">
        <pc:chgData name="Brett Duvall" userId="S::bduvall1@umbc.edu::1ca236f8-9e43-4c3e-a091-f90f5dc9a301" providerId="AD" clId="Web-{5F0FC97D-44E1-38F3-5D8F-FD962B699E90}" dt="2025-11-24T20:57:53.246" v="26"/>
        <pc:sldMkLst>
          <pc:docMk/>
          <pc:sldMk cId="1359947722" sldId="280"/>
        </pc:sldMkLst>
        <pc:spChg chg="mod">
          <ac:chgData name="Brett Duvall" userId="S::bduvall1@umbc.edu::1ca236f8-9e43-4c3e-a091-f90f5dc9a301" providerId="AD" clId="Web-{5F0FC97D-44E1-38F3-5D8F-FD962B699E90}" dt="2025-11-24T20:57:53.246" v="26"/>
          <ac:spMkLst>
            <pc:docMk/>
            <pc:sldMk cId="1359947722" sldId="280"/>
            <ac:spMk id="2" creationId="{4B16BF3A-6F7E-5EB1-78FF-DD124D267147}"/>
          </ac:spMkLst>
        </pc:spChg>
        <pc:spChg chg="mod">
          <ac:chgData name="Brett Duvall" userId="S::bduvall1@umbc.edu::1ca236f8-9e43-4c3e-a091-f90f5dc9a301" providerId="AD" clId="Web-{5F0FC97D-44E1-38F3-5D8F-FD962B699E90}" dt="2025-11-24T20:57:53.246" v="26"/>
          <ac:spMkLst>
            <pc:docMk/>
            <pc:sldMk cId="1359947722" sldId="280"/>
            <ac:spMk id="3" creationId="{BC9F01CD-DBBF-7486-B659-EB87745206E3}"/>
          </ac:spMkLst>
        </pc:spChg>
        <pc:spChg chg="add">
          <ac:chgData name="Brett Duvall" userId="S::bduvall1@umbc.edu::1ca236f8-9e43-4c3e-a091-f90f5dc9a301" providerId="AD" clId="Web-{5F0FC97D-44E1-38F3-5D8F-FD962B699E90}" dt="2025-11-24T20:57:53.246" v="26"/>
          <ac:spMkLst>
            <pc:docMk/>
            <pc:sldMk cId="1359947722" sldId="280"/>
            <ac:spMk id="14" creationId="{5566D6E1-03A1-4D73-A4E0-35D74D568A04}"/>
          </ac:spMkLst>
        </pc:spChg>
        <pc:spChg chg="add">
          <ac:chgData name="Brett Duvall" userId="S::bduvall1@umbc.edu::1ca236f8-9e43-4c3e-a091-f90f5dc9a301" providerId="AD" clId="Web-{5F0FC97D-44E1-38F3-5D8F-FD962B699E90}" dt="2025-11-24T20:57:53.246" v="26"/>
          <ac:spMkLst>
            <pc:docMk/>
            <pc:sldMk cId="1359947722" sldId="280"/>
            <ac:spMk id="16" creationId="{9F835A99-04AC-494A-A572-AFE8413CC938}"/>
          </ac:spMkLst>
        </pc:spChg>
        <pc:spChg chg="add">
          <ac:chgData name="Brett Duvall" userId="S::bduvall1@umbc.edu::1ca236f8-9e43-4c3e-a091-f90f5dc9a301" providerId="AD" clId="Web-{5F0FC97D-44E1-38F3-5D8F-FD962B699E90}" dt="2025-11-24T20:57:53.246" v="26"/>
          <ac:spMkLst>
            <pc:docMk/>
            <pc:sldMk cId="1359947722" sldId="280"/>
            <ac:spMk id="20" creationId="{2D2964BB-484D-45AE-AD66-D407D0629652}"/>
          </ac:spMkLst>
        </pc:spChg>
        <pc:spChg chg="add">
          <ac:chgData name="Brett Duvall" userId="S::bduvall1@umbc.edu::1ca236f8-9e43-4c3e-a091-f90f5dc9a301" providerId="AD" clId="Web-{5F0FC97D-44E1-38F3-5D8F-FD962B699E90}" dt="2025-11-24T20:57:53.246" v="26"/>
          <ac:spMkLst>
            <pc:docMk/>
            <pc:sldMk cId="1359947722" sldId="280"/>
            <ac:spMk id="22" creationId="{6691AC69-A76E-4DAB-B565-468B6B87ACF3}"/>
          </ac:spMkLst>
        </pc:spChg>
        <pc:spChg chg="add">
          <ac:chgData name="Brett Duvall" userId="S::bduvall1@umbc.edu::1ca236f8-9e43-4c3e-a091-f90f5dc9a301" providerId="AD" clId="Web-{5F0FC97D-44E1-38F3-5D8F-FD962B699E90}" dt="2025-11-24T20:57:53.246" v="26"/>
          <ac:spMkLst>
            <pc:docMk/>
            <pc:sldMk cId="1359947722" sldId="280"/>
            <ac:spMk id="24" creationId="{1709F1D5-B0F1-4714-A239-E5B61C161915}"/>
          </ac:spMkLst>
        </pc:spChg>
        <pc:spChg chg="add">
          <ac:chgData name="Brett Duvall" userId="S::bduvall1@umbc.edu::1ca236f8-9e43-4c3e-a091-f90f5dc9a301" providerId="AD" clId="Web-{5F0FC97D-44E1-38F3-5D8F-FD962B699E90}" dt="2025-11-24T20:57:53.246" v="26"/>
          <ac:spMkLst>
            <pc:docMk/>
            <pc:sldMk cId="1359947722" sldId="280"/>
            <ac:spMk id="25" creationId="{228FB460-D3FF-4440-A020-05982A09E517}"/>
          </ac:spMkLst>
        </pc:spChg>
        <pc:spChg chg="add">
          <ac:chgData name="Brett Duvall" userId="S::bduvall1@umbc.edu::1ca236f8-9e43-4c3e-a091-f90f5dc9a301" providerId="AD" clId="Web-{5F0FC97D-44E1-38F3-5D8F-FD962B699E90}" dt="2025-11-24T20:57:53.246" v="26"/>
          <ac:spMkLst>
            <pc:docMk/>
            <pc:sldMk cId="1359947722" sldId="280"/>
            <ac:spMk id="26" creationId="{14847E93-7DC1-4D4B-8829-B19AA7137C50}"/>
          </ac:spMkLst>
        </pc:spChg>
        <pc:spChg chg="add">
          <ac:chgData name="Brett Duvall" userId="S::bduvall1@umbc.edu::1ca236f8-9e43-4c3e-a091-f90f5dc9a301" providerId="AD" clId="Web-{5F0FC97D-44E1-38F3-5D8F-FD962B699E90}" dt="2025-11-24T20:57:53.246" v="26"/>
          <ac:spMkLst>
            <pc:docMk/>
            <pc:sldMk cId="1359947722" sldId="280"/>
            <ac:spMk id="27" creationId="{7B786209-1B0B-4CA9-9BDD-F7327066A84D}"/>
          </ac:spMkLst>
        </pc:spChg>
      </pc:sldChg>
    </pc:docChg>
  </pc:docChgLst>
  <pc:docChgLst>
    <pc:chgData name="Brett Duvall" userId="S::bduvall1@umbc.edu::1ca236f8-9e43-4c3e-a091-f90f5dc9a301" providerId="AD" clId="Web-{6ABAE86E-D784-2EC0-B9CE-C6E0A57788CE}"/>
    <pc:docChg chg="modSld">
      <pc:chgData name="Brett Duvall" userId="S::bduvall1@umbc.edu::1ca236f8-9e43-4c3e-a091-f90f5dc9a301" providerId="AD" clId="Web-{6ABAE86E-D784-2EC0-B9CE-C6E0A57788CE}" dt="2025-12-10T03:07:55.384" v="301" actId="20577"/>
      <pc:docMkLst>
        <pc:docMk/>
      </pc:docMkLst>
      <pc:sldChg chg="modSp">
        <pc:chgData name="Brett Duvall" userId="S::bduvall1@umbc.edu::1ca236f8-9e43-4c3e-a091-f90f5dc9a301" providerId="AD" clId="Web-{6ABAE86E-D784-2EC0-B9CE-C6E0A57788CE}" dt="2025-12-10T00:47:33.999" v="98" actId="20577"/>
        <pc:sldMkLst>
          <pc:docMk/>
          <pc:sldMk cId="4126502408" sldId="261"/>
        </pc:sldMkLst>
        <pc:spChg chg="mod">
          <ac:chgData name="Brett Duvall" userId="S::bduvall1@umbc.edu::1ca236f8-9e43-4c3e-a091-f90f5dc9a301" providerId="AD" clId="Web-{6ABAE86E-D784-2EC0-B9CE-C6E0A57788CE}" dt="2025-12-10T00:47:33.999" v="98" actId="20577"/>
          <ac:spMkLst>
            <pc:docMk/>
            <pc:sldMk cId="4126502408" sldId="261"/>
            <ac:spMk id="3" creationId="{377D2918-7005-82F4-9F9A-ACD14506C29D}"/>
          </ac:spMkLst>
        </pc:spChg>
      </pc:sldChg>
      <pc:sldChg chg="modSp">
        <pc:chgData name="Brett Duvall" userId="S::bduvall1@umbc.edu::1ca236f8-9e43-4c3e-a091-f90f5dc9a301" providerId="AD" clId="Web-{6ABAE86E-D784-2EC0-B9CE-C6E0A57788CE}" dt="2025-12-10T03:06:53.428" v="299" actId="20577"/>
        <pc:sldMkLst>
          <pc:docMk/>
          <pc:sldMk cId="2848723884" sldId="269"/>
        </pc:sldMkLst>
        <pc:spChg chg="mod">
          <ac:chgData name="Brett Duvall" userId="S::bduvall1@umbc.edu::1ca236f8-9e43-4c3e-a091-f90f5dc9a301" providerId="AD" clId="Web-{6ABAE86E-D784-2EC0-B9CE-C6E0A57788CE}" dt="2025-12-10T03:06:53.428" v="299" actId="20577"/>
          <ac:spMkLst>
            <pc:docMk/>
            <pc:sldMk cId="2848723884" sldId="269"/>
            <ac:spMk id="7" creationId="{BAFEB2DC-4C62-90D3-68BF-60BE425F6656}"/>
          </ac:spMkLst>
        </pc:spChg>
      </pc:sldChg>
      <pc:sldChg chg="modSp">
        <pc:chgData name="Brett Duvall" userId="S::bduvall1@umbc.edu::1ca236f8-9e43-4c3e-a091-f90f5dc9a301" providerId="AD" clId="Web-{6ABAE86E-D784-2EC0-B9CE-C6E0A57788CE}" dt="2025-12-10T03:07:55.384" v="301" actId="20577"/>
        <pc:sldMkLst>
          <pc:docMk/>
          <pc:sldMk cId="821782498" sldId="273"/>
        </pc:sldMkLst>
        <pc:spChg chg="mod">
          <ac:chgData name="Brett Duvall" userId="S::bduvall1@umbc.edu::1ca236f8-9e43-4c3e-a091-f90f5dc9a301" providerId="AD" clId="Web-{6ABAE86E-D784-2EC0-B9CE-C6E0A57788CE}" dt="2025-12-10T03:07:55.384" v="301" actId="20577"/>
          <ac:spMkLst>
            <pc:docMk/>
            <pc:sldMk cId="821782498" sldId="273"/>
            <ac:spMk id="3" creationId="{1670451F-A6B3-750F-BA39-01B08750BBDD}"/>
          </ac:spMkLst>
        </pc:spChg>
      </pc:sldChg>
      <pc:sldChg chg="modSp">
        <pc:chgData name="Brett Duvall" userId="S::bduvall1@umbc.edu::1ca236f8-9e43-4c3e-a091-f90f5dc9a301" providerId="AD" clId="Web-{6ABAE86E-D784-2EC0-B9CE-C6E0A57788CE}" dt="2025-12-10T03:00:02.339" v="258" actId="20577"/>
        <pc:sldMkLst>
          <pc:docMk/>
          <pc:sldMk cId="3387857298" sldId="274"/>
        </pc:sldMkLst>
        <pc:spChg chg="mod">
          <ac:chgData name="Brett Duvall" userId="S::bduvall1@umbc.edu::1ca236f8-9e43-4c3e-a091-f90f5dc9a301" providerId="AD" clId="Web-{6ABAE86E-D784-2EC0-B9CE-C6E0A57788CE}" dt="2025-12-10T03:00:02.339" v="258" actId="20577"/>
          <ac:spMkLst>
            <pc:docMk/>
            <pc:sldMk cId="3387857298" sldId="274"/>
            <ac:spMk id="8" creationId="{0CBBDA3E-3F97-4B57-232D-A2462DABE6EE}"/>
          </ac:spMkLst>
        </pc:spChg>
        <pc:graphicFrameChg chg="mod modGraphic">
          <ac:chgData name="Brett Duvall" userId="S::bduvall1@umbc.edu::1ca236f8-9e43-4c3e-a091-f90f5dc9a301" providerId="AD" clId="Web-{6ABAE86E-D784-2EC0-B9CE-C6E0A57788CE}" dt="2025-12-10T02:59:37.682" v="252"/>
          <ac:graphicFrameMkLst>
            <pc:docMk/>
            <pc:sldMk cId="3387857298" sldId="274"/>
            <ac:graphicFrameMk id="7" creationId="{9F391B9B-D9AF-74CB-A247-86BE67CF4EBC}"/>
          </ac:graphicFrameMkLst>
        </pc:graphicFrameChg>
      </pc:sldChg>
      <pc:sldChg chg="modSp">
        <pc:chgData name="Brett Duvall" userId="S::bduvall1@umbc.edu::1ca236f8-9e43-4c3e-a091-f90f5dc9a301" providerId="AD" clId="Web-{6ABAE86E-D784-2EC0-B9CE-C6E0A57788CE}" dt="2025-12-10T02:55:57.507" v="149" actId="1076"/>
        <pc:sldMkLst>
          <pc:docMk/>
          <pc:sldMk cId="2765999941" sldId="276"/>
        </pc:sldMkLst>
        <pc:spChg chg="mod">
          <ac:chgData name="Brett Duvall" userId="S::bduvall1@umbc.edu::1ca236f8-9e43-4c3e-a091-f90f5dc9a301" providerId="AD" clId="Web-{6ABAE86E-D784-2EC0-B9CE-C6E0A57788CE}" dt="2025-12-10T02:55:51.491" v="148" actId="1076"/>
          <ac:spMkLst>
            <pc:docMk/>
            <pc:sldMk cId="2765999941" sldId="276"/>
            <ac:spMk id="2" creationId="{2EC1E922-160F-9ED9-FEE7-6D18B907219F}"/>
          </ac:spMkLst>
        </pc:spChg>
        <pc:spChg chg="mod">
          <ac:chgData name="Brett Duvall" userId="S::bduvall1@umbc.edu::1ca236f8-9e43-4c3e-a091-f90f5dc9a301" providerId="AD" clId="Web-{6ABAE86E-D784-2EC0-B9CE-C6E0A57788CE}" dt="2025-12-10T02:53:36.723" v="114" actId="1076"/>
          <ac:spMkLst>
            <pc:docMk/>
            <pc:sldMk cId="2765999941" sldId="276"/>
            <ac:spMk id="3" creationId="{412DC8AA-96E7-1AFD-8965-DC26F31B7061}"/>
          </ac:spMkLst>
        </pc:spChg>
        <pc:spChg chg="mod">
          <ac:chgData name="Brett Duvall" userId="S::bduvall1@umbc.edu::1ca236f8-9e43-4c3e-a091-f90f5dc9a301" providerId="AD" clId="Web-{6ABAE86E-D784-2EC0-B9CE-C6E0A57788CE}" dt="2025-12-10T02:55:44.085" v="147" actId="20577"/>
          <ac:spMkLst>
            <pc:docMk/>
            <pc:sldMk cId="2765999941" sldId="276"/>
            <ac:spMk id="5" creationId="{4EE9BA76-2AA5-F4DD-6928-10482EE8E012}"/>
          </ac:spMkLst>
        </pc:spChg>
        <pc:spChg chg="mod">
          <ac:chgData name="Brett Duvall" userId="S::bduvall1@umbc.edu::1ca236f8-9e43-4c3e-a091-f90f5dc9a301" providerId="AD" clId="Web-{6ABAE86E-D784-2EC0-B9CE-C6E0A57788CE}" dt="2025-12-10T02:55:57.507" v="149" actId="1076"/>
          <ac:spMkLst>
            <pc:docMk/>
            <pc:sldMk cId="2765999941" sldId="276"/>
            <ac:spMk id="7" creationId="{3B9FB58E-6C57-E4AC-E6AD-DC2FFC2DFBEA}"/>
          </ac:spMkLst>
        </pc:spChg>
      </pc:sldChg>
      <pc:sldChg chg="modSp">
        <pc:chgData name="Brett Duvall" userId="S::bduvall1@umbc.edu::1ca236f8-9e43-4c3e-a091-f90f5dc9a301" providerId="AD" clId="Web-{6ABAE86E-D784-2EC0-B9CE-C6E0A57788CE}" dt="2025-12-10T00:46:28.088" v="96" actId="20577"/>
        <pc:sldMkLst>
          <pc:docMk/>
          <pc:sldMk cId="1359947722" sldId="280"/>
        </pc:sldMkLst>
        <pc:spChg chg="mod">
          <ac:chgData name="Brett Duvall" userId="S::bduvall1@umbc.edu::1ca236f8-9e43-4c3e-a091-f90f5dc9a301" providerId="AD" clId="Web-{6ABAE86E-D784-2EC0-B9CE-C6E0A57788CE}" dt="2025-12-10T00:46:28.088" v="96" actId="20577"/>
          <ac:spMkLst>
            <pc:docMk/>
            <pc:sldMk cId="1359947722" sldId="280"/>
            <ac:spMk id="3" creationId="{BC9F01CD-DBBF-7486-B659-EB87745206E3}"/>
          </ac:spMkLst>
        </pc:spChg>
      </pc:sldChg>
      <pc:sldChg chg="addSp delSp modSp addAnim">
        <pc:chgData name="Brett Duvall" userId="S::bduvall1@umbc.edu::1ca236f8-9e43-4c3e-a091-f90f5dc9a301" providerId="AD" clId="Web-{6ABAE86E-D784-2EC0-B9CE-C6E0A57788CE}" dt="2025-12-10T03:02:18.771" v="295" actId="1076"/>
        <pc:sldMkLst>
          <pc:docMk/>
          <pc:sldMk cId="1577753880" sldId="281"/>
        </pc:sldMkLst>
        <pc:spChg chg="mod">
          <ac:chgData name="Brett Duvall" userId="S::bduvall1@umbc.edu::1ca236f8-9e43-4c3e-a091-f90f5dc9a301" providerId="AD" clId="Web-{6ABAE86E-D784-2EC0-B9CE-C6E0A57788CE}" dt="2025-12-10T00:32:46.469" v="7" actId="20577"/>
          <ac:spMkLst>
            <pc:docMk/>
            <pc:sldMk cId="1577753880" sldId="281"/>
            <ac:spMk id="2" creationId="{F06F8BE8-5370-DBEF-C1EB-7980355180E4}"/>
          </ac:spMkLst>
        </pc:spChg>
        <pc:spChg chg="mod">
          <ac:chgData name="Brett Duvall" userId="S::bduvall1@umbc.edu::1ca236f8-9e43-4c3e-a091-f90f5dc9a301" providerId="AD" clId="Web-{6ABAE86E-D784-2EC0-B9CE-C6E0A57788CE}" dt="2025-12-10T03:02:18.771" v="295" actId="1076"/>
          <ac:spMkLst>
            <pc:docMk/>
            <pc:sldMk cId="1577753880" sldId="281"/>
            <ac:spMk id="3" creationId="{77AE37DE-B76F-19A4-B3F1-A0CB8B3E517C}"/>
          </ac:spMkLst>
        </pc:spChg>
        <pc:picChg chg="add mod">
          <ac:chgData name="Brett Duvall" userId="S::bduvall1@umbc.edu::1ca236f8-9e43-4c3e-a091-f90f5dc9a301" providerId="AD" clId="Web-{6ABAE86E-D784-2EC0-B9CE-C6E0A57788CE}" dt="2025-12-10T00:32:26.453" v="2" actId="1076"/>
          <ac:picMkLst>
            <pc:docMk/>
            <pc:sldMk cId="1577753880" sldId="281"/>
            <ac:picMk id="4" creationId="{4EB36BBB-8FA6-9585-0F4C-9F135B81F455}"/>
          </ac:picMkLst>
        </pc:picChg>
        <pc:picChg chg="del">
          <ac:chgData name="Brett Duvall" userId="S::bduvall1@umbc.edu::1ca236f8-9e43-4c3e-a091-f90f5dc9a301" providerId="AD" clId="Web-{6ABAE86E-D784-2EC0-B9CE-C6E0A57788CE}" dt="2025-12-10T00:31:35.547" v="0"/>
          <ac:picMkLst>
            <pc:docMk/>
            <pc:sldMk cId="1577753880" sldId="281"/>
            <ac:picMk id="5" creationId="{9ABFBF5D-5239-E85D-F13E-FACF3685A9D6}"/>
          </ac:picMkLst>
        </pc:picChg>
      </pc:sldChg>
      <pc:sldChg chg="modSp">
        <pc:chgData name="Brett Duvall" userId="S::bduvall1@umbc.edu::1ca236f8-9e43-4c3e-a091-f90f5dc9a301" providerId="AD" clId="Web-{6ABAE86E-D784-2EC0-B9CE-C6E0A57788CE}" dt="2025-12-10T03:01:40.439" v="294"/>
        <pc:sldMkLst>
          <pc:docMk/>
          <pc:sldMk cId="250330740" sldId="283"/>
        </pc:sldMkLst>
        <pc:graphicFrameChg chg="mod modGraphic">
          <ac:chgData name="Brett Duvall" userId="S::bduvall1@umbc.edu::1ca236f8-9e43-4c3e-a091-f90f5dc9a301" providerId="AD" clId="Web-{6ABAE86E-D784-2EC0-B9CE-C6E0A57788CE}" dt="2025-12-10T03:01:40.439" v="294"/>
          <ac:graphicFrameMkLst>
            <pc:docMk/>
            <pc:sldMk cId="250330740" sldId="283"/>
            <ac:graphicFrameMk id="5" creationId="{96489E97-A493-F37C-68C0-7F5595C98FAD}"/>
          </ac:graphicFrameMkLst>
        </pc:graphicFrameChg>
      </pc:sldChg>
    </pc:docChg>
  </pc:docChgLst>
  <pc:docChgLst>
    <pc:chgData name="Luis Vargas Ramirez" userId="S::lvargas2@umbc.edu::65d10d1c-3d0c-410a-b5e2-d5b17545b5ee" providerId="AD" clId="Web-{FFA85964-2B23-BCF2-F8AD-3638FBB3318F}"/>
    <pc:docChg chg="modSld">
      <pc:chgData name="Luis Vargas Ramirez" userId="S::lvargas2@umbc.edu::65d10d1c-3d0c-410a-b5e2-d5b17545b5ee" providerId="AD" clId="Web-{FFA85964-2B23-BCF2-F8AD-3638FBB3318F}" dt="2025-12-10T03:07:12.889" v="46" actId="1076"/>
      <pc:docMkLst>
        <pc:docMk/>
      </pc:docMkLst>
      <pc:sldChg chg="modSp">
        <pc:chgData name="Luis Vargas Ramirez" userId="S::lvargas2@umbc.edu::65d10d1c-3d0c-410a-b5e2-d5b17545b5ee" providerId="AD" clId="Web-{FFA85964-2B23-BCF2-F8AD-3638FBB3318F}" dt="2025-12-10T02:52:01.609" v="0" actId="14100"/>
        <pc:sldMkLst>
          <pc:docMk/>
          <pc:sldMk cId="4159825072" sldId="260"/>
        </pc:sldMkLst>
        <pc:spChg chg="mod">
          <ac:chgData name="Luis Vargas Ramirez" userId="S::lvargas2@umbc.edu::65d10d1c-3d0c-410a-b5e2-d5b17545b5ee" providerId="AD" clId="Web-{FFA85964-2B23-BCF2-F8AD-3638FBB3318F}" dt="2025-12-10T02:52:01.609" v="0" actId="14100"/>
          <ac:spMkLst>
            <pc:docMk/>
            <pc:sldMk cId="4159825072" sldId="260"/>
            <ac:spMk id="2" creationId="{CC2EDEC5-2935-F692-FDA8-E01041AC934B}"/>
          </ac:spMkLst>
        </pc:spChg>
      </pc:sldChg>
      <pc:sldChg chg="modSp">
        <pc:chgData name="Luis Vargas Ramirez" userId="S::lvargas2@umbc.edu::65d10d1c-3d0c-410a-b5e2-d5b17545b5ee" providerId="AD" clId="Web-{FFA85964-2B23-BCF2-F8AD-3638FBB3318F}" dt="2025-12-10T03:07:12.889" v="46" actId="1076"/>
        <pc:sldMkLst>
          <pc:docMk/>
          <pc:sldMk cId="1891900678" sldId="272"/>
        </pc:sldMkLst>
        <pc:spChg chg="mod">
          <ac:chgData name="Luis Vargas Ramirez" userId="S::lvargas2@umbc.edu::65d10d1c-3d0c-410a-b5e2-d5b17545b5ee" providerId="AD" clId="Web-{FFA85964-2B23-BCF2-F8AD-3638FBB3318F}" dt="2025-12-10T03:07:12.889" v="46" actId="1076"/>
          <ac:spMkLst>
            <pc:docMk/>
            <pc:sldMk cId="1891900678" sldId="272"/>
            <ac:spMk id="2" creationId="{50A2503B-3438-781E-4A35-949CB10D994D}"/>
          </ac:spMkLst>
        </pc:spChg>
        <pc:spChg chg="mod">
          <ac:chgData name="Luis Vargas Ramirez" userId="S::lvargas2@umbc.edu::65d10d1c-3d0c-410a-b5e2-d5b17545b5ee" providerId="AD" clId="Web-{FFA85964-2B23-BCF2-F8AD-3638FBB3318F}" dt="2025-12-10T03:01:20.376" v="35" actId="20577"/>
          <ac:spMkLst>
            <pc:docMk/>
            <pc:sldMk cId="1891900678" sldId="272"/>
            <ac:spMk id="3" creationId="{683C636F-3C9E-77B2-B1A7-74094694A2A1}"/>
          </ac:spMkLst>
        </pc:spChg>
      </pc:sldChg>
      <pc:sldChg chg="modSp">
        <pc:chgData name="Luis Vargas Ramirez" userId="S::lvargas2@umbc.edu::65d10d1c-3d0c-410a-b5e2-d5b17545b5ee" providerId="AD" clId="Web-{FFA85964-2B23-BCF2-F8AD-3638FBB3318F}" dt="2025-12-10T03:06:43.404" v="37" actId="14100"/>
        <pc:sldMkLst>
          <pc:docMk/>
          <pc:sldMk cId="3950587370" sldId="275"/>
        </pc:sldMkLst>
        <pc:spChg chg="mod">
          <ac:chgData name="Luis Vargas Ramirez" userId="S::lvargas2@umbc.edu::65d10d1c-3d0c-410a-b5e2-d5b17545b5ee" providerId="AD" clId="Web-{FFA85964-2B23-BCF2-F8AD-3638FBB3318F}" dt="2025-12-10T03:06:43.404" v="37" actId="14100"/>
          <ac:spMkLst>
            <pc:docMk/>
            <pc:sldMk cId="3950587370" sldId="275"/>
            <ac:spMk id="2" creationId="{B9D00A2A-46C0-CA9D-65FC-10CA332BDFCE}"/>
          </ac:spMkLst>
        </pc:spChg>
        <pc:spChg chg="mod">
          <ac:chgData name="Luis Vargas Ramirez" userId="S::lvargas2@umbc.edu::65d10d1c-3d0c-410a-b5e2-d5b17545b5ee" providerId="AD" clId="Web-{FFA85964-2B23-BCF2-F8AD-3638FBB3318F}" dt="2025-12-10T02:59:46.673" v="20" actId="20577"/>
          <ac:spMkLst>
            <pc:docMk/>
            <pc:sldMk cId="3950587370" sldId="275"/>
            <ac:spMk id="3" creationId="{C5A1EC41-ACF5-5195-7D7D-E69E0812A51B}"/>
          </ac:spMkLst>
        </pc:spChg>
      </pc:sldChg>
      <pc:sldChg chg="modSp">
        <pc:chgData name="Luis Vargas Ramirez" userId="S::lvargas2@umbc.edu::65d10d1c-3d0c-410a-b5e2-d5b17545b5ee" providerId="AD" clId="Web-{FFA85964-2B23-BCF2-F8AD-3638FBB3318F}" dt="2025-12-10T02:58:47.641" v="13" actId="20577"/>
        <pc:sldMkLst>
          <pc:docMk/>
          <pc:sldMk cId="2765999941" sldId="276"/>
        </pc:sldMkLst>
        <pc:spChg chg="mod">
          <ac:chgData name="Luis Vargas Ramirez" userId="S::lvargas2@umbc.edu::65d10d1c-3d0c-410a-b5e2-d5b17545b5ee" providerId="AD" clId="Web-{FFA85964-2B23-BCF2-F8AD-3638FBB3318F}" dt="2025-12-10T02:58:47.641" v="13" actId="20577"/>
          <ac:spMkLst>
            <pc:docMk/>
            <pc:sldMk cId="2765999941" sldId="276"/>
            <ac:spMk id="3" creationId="{412DC8AA-96E7-1AFD-8965-DC26F31B7061}"/>
          </ac:spMkLst>
        </pc:spChg>
        <pc:spChg chg="mod">
          <ac:chgData name="Luis Vargas Ramirez" userId="S::lvargas2@umbc.edu::65d10d1c-3d0c-410a-b5e2-d5b17545b5ee" providerId="AD" clId="Web-{FFA85964-2B23-BCF2-F8AD-3638FBB3318F}" dt="2025-12-10T02:52:52.234" v="1"/>
          <ac:spMkLst>
            <pc:docMk/>
            <pc:sldMk cId="2765999941" sldId="276"/>
            <ac:spMk id="5" creationId="{4EE9BA76-2AA5-F4DD-6928-10482EE8E012}"/>
          </ac:spMkLst>
        </pc:spChg>
      </pc:sldChg>
      <pc:sldChg chg="modSp">
        <pc:chgData name="Luis Vargas Ramirez" userId="S::lvargas2@umbc.edu::65d10d1c-3d0c-410a-b5e2-d5b17545b5ee" providerId="AD" clId="Web-{FFA85964-2B23-BCF2-F8AD-3638FBB3318F}" dt="2025-12-10T03:05:17.701" v="36" actId="14100"/>
        <pc:sldMkLst>
          <pc:docMk/>
          <pc:sldMk cId="96095900" sldId="277"/>
        </pc:sldMkLst>
        <pc:spChg chg="mod">
          <ac:chgData name="Luis Vargas Ramirez" userId="S::lvargas2@umbc.edu::65d10d1c-3d0c-410a-b5e2-d5b17545b5ee" providerId="AD" clId="Web-{FFA85964-2B23-BCF2-F8AD-3638FBB3318F}" dt="2025-12-10T03:05:17.701" v="36" actId="14100"/>
          <ac:spMkLst>
            <pc:docMk/>
            <pc:sldMk cId="96095900" sldId="277"/>
            <ac:spMk id="2" creationId="{505F0876-2458-E1E8-4E78-C8DDB050718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22793E-5881-4332-9B5B-D4413D61E466}" type="doc">
      <dgm:prSet loTypeId="urn:microsoft.com/office/officeart/2005/8/layout/vList5" loCatId="list" qsTypeId="urn:microsoft.com/office/officeart/2005/8/quickstyle/simple4" qsCatId="simple" csTypeId="urn:microsoft.com/office/officeart/2005/8/colors/accent4_2" csCatId="accent4"/>
      <dgm:spPr/>
      <dgm:t>
        <a:bodyPr/>
        <a:lstStyle/>
        <a:p>
          <a:endParaRPr lang="en-US"/>
        </a:p>
      </dgm:t>
    </dgm:pt>
    <dgm:pt modelId="{DA41C0D6-B8ED-4DD3-B493-CA4077B1A3A7}">
      <dgm:prSet/>
      <dgm:spPr/>
      <dgm:t>
        <a:bodyPr/>
        <a:lstStyle/>
        <a:p>
          <a:r>
            <a:rPr lang="en-US"/>
            <a:t>Ashfaq et al. (2019) </a:t>
          </a:r>
        </a:p>
      </dgm:t>
    </dgm:pt>
    <dgm:pt modelId="{6F1B624E-2AF6-4C60-84E1-241D8365445F}" type="parTrans" cxnId="{D5CB63E3-956B-4112-811A-E24AF4386438}">
      <dgm:prSet/>
      <dgm:spPr/>
      <dgm:t>
        <a:bodyPr/>
        <a:lstStyle/>
        <a:p>
          <a:endParaRPr lang="en-US"/>
        </a:p>
      </dgm:t>
    </dgm:pt>
    <dgm:pt modelId="{E71A19D2-80F0-4D57-BAB0-F3A59E3D0EF4}" type="sibTrans" cxnId="{D5CB63E3-956B-4112-811A-E24AF4386438}">
      <dgm:prSet/>
      <dgm:spPr/>
      <dgm:t>
        <a:bodyPr/>
        <a:lstStyle/>
        <a:p>
          <a:endParaRPr lang="en-US"/>
        </a:p>
      </dgm:t>
    </dgm:pt>
    <dgm:pt modelId="{3A34843D-03E8-4AAF-9977-463C6CCA6D29}">
      <dgm:prSet/>
      <dgm:spPr/>
      <dgm:t>
        <a:bodyPr/>
        <a:lstStyle/>
        <a:p>
          <a:r>
            <a:rPr lang="en-US"/>
            <a:t>AUC 0.73</a:t>
          </a:r>
        </a:p>
      </dgm:t>
    </dgm:pt>
    <dgm:pt modelId="{EE5E1F34-3A2B-4217-AC46-751850223535}" type="parTrans" cxnId="{EB95023E-ECCE-422F-A408-5CF62C7E303B}">
      <dgm:prSet/>
      <dgm:spPr/>
      <dgm:t>
        <a:bodyPr/>
        <a:lstStyle/>
        <a:p>
          <a:endParaRPr lang="en-US"/>
        </a:p>
      </dgm:t>
    </dgm:pt>
    <dgm:pt modelId="{171C2840-373F-4D0C-B16A-99EB6F00695F}" type="sibTrans" cxnId="{EB95023E-ECCE-422F-A408-5CF62C7E303B}">
      <dgm:prSet/>
      <dgm:spPr/>
      <dgm:t>
        <a:bodyPr/>
        <a:lstStyle/>
        <a:p>
          <a:endParaRPr lang="en-US"/>
        </a:p>
      </dgm:t>
    </dgm:pt>
    <dgm:pt modelId="{55D7B473-3261-4766-BFE5-59864E8523D3}">
      <dgm:prSet/>
      <dgm:spPr/>
      <dgm:t>
        <a:bodyPr/>
        <a:lstStyle/>
        <a:p>
          <a:r>
            <a:rPr lang="en-US"/>
            <a:t>Emi-Johnson (2025)</a:t>
          </a:r>
        </a:p>
      </dgm:t>
    </dgm:pt>
    <dgm:pt modelId="{447BF1B4-BF23-4D4A-B889-9F73092C77B7}" type="parTrans" cxnId="{460D7FAF-2A67-4649-859C-C4316D8870CF}">
      <dgm:prSet/>
      <dgm:spPr/>
      <dgm:t>
        <a:bodyPr/>
        <a:lstStyle/>
        <a:p>
          <a:endParaRPr lang="en-US"/>
        </a:p>
      </dgm:t>
    </dgm:pt>
    <dgm:pt modelId="{E1456CAE-3BED-4946-9A39-94BB698DDC27}" type="sibTrans" cxnId="{460D7FAF-2A67-4649-859C-C4316D8870CF}">
      <dgm:prSet/>
      <dgm:spPr/>
      <dgm:t>
        <a:bodyPr/>
        <a:lstStyle/>
        <a:p>
          <a:endParaRPr lang="en-US"/>
        </a:p>
      </dgm:t>
    </dgm:pt>
    <dgm:pt modelId="{7944C922-C1D2-4F1A-BDF3-7A2404ED1BC0}">
      <dgm:prSet/>
      <dgm:spPr/>
      <dgm:t>
        <a:bodyPr/>
        <a:lstStyle/>
        <a:p>
          <a:r>
            <a:rPr lang="en-US"/>
            <a:t>AUC 0.58 - 0.67</a:t>
          </a:r>
        </a:p>
      </dgm:t>
    </dgm:pt>
    <dgm:pt modelId="{2F81A939-CA5C-4439-9789-D31EDB1EB46E}" type="parTrans" cxnId="{A10E4CA7-D0F5-4D03-BADD-2152BB640B9D}">
      <dgm:prSet/>
      <dgm:spPr/>
      <dgm:t>
        <a:bodyPr/>
        <a:lstStyle/>
        <a:p>
          <a:endParaRPr lang="en-US"/>
        </a:p>
      </dgm:t>
    </dgm:pt>
    <dgm:pt modelId="{58321B34-EA15-4AF5-AA28-E0BCBAC1A000}" type="sibTrans" cxnId="{A10E4CA7-D0F5-4D03-BADD-2152BB640B9D}">
      <dgm:prSet/>
      <dgm:spPr/>
      <dgm:t>
        <a:bodyPr/>
        <a:lstStyle/>
        <a:p>
          <a:endParaRPr lang="en-US"/>
        </a:p>
      </dgm:t>
    </dgm:pt>
    <dgm:pt modelId="{7BFFDCC9-C85A-4082-A83B-05FAC3559504}">
      <dgm:prSet/>
      <dgm:spPr/>
      <dgm:t>
        <a:bodyPr/>
        <a:lstStyle/>
        <a:p>
          <a:r>
            <a:rPr lang="en-US"/>
            <a:t>Shukla and Tripathi (2020)</a:t>
          </a:r>
        </a:p>
      </dgm:t>
    </dgm:pt>
    <dgm:pt modelId="{C72BD60E-D770-4793-A676-F69BF06591C3}" type="parTrans" cxnId="{DC7E277D-0E2D-451F-8E50-FCE628D083DA}">
      <dgm:prSet/>
      <dgm:spPr/>
      <dgm:t>
        <a:bodyPr/>
        <a:lstStyle/>
        <a:p>
          <a:endParaRPr lang="en-US"/>
        </a:p>
      </dgm:t>
    </dgm:pt>
    <dgm:pt modelId="{064FB72A-45F8-4DAC-83D5-A7698732FB91}" type="sibTrans" cxnId="{DC7E277D-0E2D-451F-8E50-FCE628D083DA}">
      <dgm:prSet/>
      <dgm:spPr/>
      <dgm:t>
        <a:bodyPr/>
        <a:lstStyle/>
        <a:p>
          <a:endParaRPr lang="en-US"/>
        </a:p>
      </dgm:t>
    </dgm:pt>
    <dgm:pt modelId="{12531372-5DDD-42D4-BCC5-B6863AF4C11D}">
      <dgm:prSet/>
      <dgm:spPr/>
      <dgm:t>
        <a:bodyPr/>
        <a:lstStyle/>
        <a:p>
          <a:r>
            <a:rPr lang="en-US"/>
            <a:t>AUC 0.71</a:t>
          </a:r>
        </a:p>
      </dgm:t>
    </dgm:pt>
    <dgm:pt modelId="{E17E9D34-AED9-4799-9D95-673152472865}" type="parTrans" cxnId="{D2DDC4CC-DF69-4C55-BA4F-F9A0CA816C61}">
      <dgm:prSet/>
      <dgm:spPr/>
      <dgm:t>
        <a:bodyPr/>
        <a:lstStyle/>
        <a:p>
          <a:endParaRPr lang="en-US"/>
        </a:p>
      </dgm:t>
    </dgm:pt>
    <dgm:pt modelId="{EA832BAE-6E2E-4893-A2FD-9E10CA630669}" type="sibTrans" cxnId="{D2DDC4CC-DF69-4C55-BA4F-F9A0CA816C61}">
      <dgm:prSet/>
      <dgm:spPr/>
      <dgm:t>
        <a:bodyPr/>
        <a:lstStyle/>
        <a:p>
          <a:endParaRPr lang="en-US"/>
        </a:p>
      </dgm:t>
    </dgm:pt>
    <dgm:pt modelId="{B22FF2A5-73FB-42A1-A2EE-A9FCEA941D28}">
      <dgm:prSet/>
      <dgm:spPr/>
      <dgm:t>
        <a:bodyPr/>
        <a:lstStyle/>
        <a:p>
          <a:r>
            <a:rPr lang="en-US"/>
            <a:t>Strack et al. (2014)</a:t>
          </a:r>
        </a:p>
      </dgm:t>
    </dgm:pt>
    <dgm:pt modelId="{A6DB1D6A-C0C8-4C2B-9FF5-CA25EF07A041}" type="parTrans" cxnId="{92DF4467-91F9-475E-AD61-D0173296E8B2}">
      <dgm:prSet/>
      <dgm:spPr/>
      <dgm:t>
        <a:bodyPr/>
        <a:lstStyle/>
        <a:p>
          <a:endParaRPr lang="en-US"/>
        </a:p>
      </dgm:t>
    </dgm:pt>
    <dgm:pt modelId="{45BD4DF1-BD59-45AD-A60B-978966A5134E}" type="sibTrans" cxnId="{92DF4467-91F9-475E-AD61-D0173296E8B2}">
      <dgm:prSet/>
      <dgm:spPr/>
      <dgm:t>
        <a:bodyPr/>
        <a:lstStyle/>
        <a:p>
          <a:endParaRPr lang="en-US"/>
        </a:p>
      </dgm:t>
    </dgm:pt>
    <dgm:pt modelId="{1038B175-A197-4A3D-A8A8-6C311FB7E405}">
      <dgm:prSet/>
      <dgm:spPr/>
      <dgm:t>
        <a:bodyPr/>
        <a:lstStyle/>
        <a:p>
          <a:r>
            <a:rPr lang="en-US"/>
            <a:t>AUC 0.61 – 0.63 </a:t>
          </a:r>
        </a:p>
      </dgm:t>
    </dgm:pt>
    <dgm:pt modelId="{F92E1BBF-6B61-4511-804F-DB5BA3FEACAD}" type="parTrans" cxnId="{E2AC2295-6BB3-461C-8C35-8867FF132753}">
      <dgm:prSet/>
      <dgm:spPr/>
      <dgm:t>
        <a:bodyPr/>
        <a:lstStyle/>
        <a:p>
          <a:endParaRPr lang="en-US"/>
        </a:p>
      </dgm:t>
    </dgm:pt>
    <dgm:pt modelId="{EDF57F5A-97D2-4CDC-82E9-516A698D756E}" type="sibTrans" cxnId="{E2AC2295-6BB3-461C-8C35-8867FF132753}">
      <dgm:prSet/>
      <dgm:spPr/>
      <dgm:t>
        <a:bodyPr/>
        <a:lstStyle/>
        <a:p>
          <a:endParaRPr lang="en-US"/>
        </a:p>
      </dgm:t>
    </dgm:pt>
    <dgm:pt modelId="{91D06ED2-83C0-4FC3-9315-29263FAA2961}">
      <dgm:prSet/>
      <dgm:spPr/>
      <dgm:t>
        <a:bodyPr/>
        <a:lstStyle/>
        <a:p>
          <a:r>
            <a:rPr lang="en-US"/>
            <a:t>Wang and Zhu (2021)</a:t>
          </a:r>
        </a:p>
      </dgm:t>
    </dgm:pt>
    <dgm:pt modelId="{78DB2DAE-91B7-44AC-A4C9-100C16EFD091}" type="parTrans" cxnId="{06A91306-C8F3-4B15-8BA5-2B0FB81CDE3E}">
      <dgm:prSet/>
      <dgm:spPr/>
      <dgm:t>
        <a:bodyPr/>
        <a:lstStyle/>
        <a:p>
          <a:endParaRPr lang="en-US"/>
        </a:p>
      </dgm:t>
    </dgm:pt>
    <dgm:pt modelId="{1BDE64A8-A4FB-45DE-BAB5-082AC24C4B8C}" type="sibTrans" cxnId="{06A91306-C8F3-4B15-8BA5-2B0FB81CDE3E}">
      <dgm:prSet/>
      <dgm:spPr/>
      <dgm:t>
        <a:bodyPr/>
        <a:lstStyle/>
        <a:p>
          <a:endParaRPr lang="en-US"/>
        </a:p>
      </dgm:t>
    </dgm:pt>
    <dgm:pt modelId="{EC704810-42D9-43E2-BEEC-AB7D6BA6D7E8}">
      <dgm:prSet/>
      <dgm:spPr/>
      <dgm:t>
        <a:bodyPr/>
        <a:lstStyle/>
        <a:p>
          <a:r>
            <a:rPr lang="en-US"/>
            <a:t>AUC 0.62 – 0.70 </a:t>
          </a:r>
        </a:p>
      </dgm:t>
    </dgm:pt>
    <dgm:pt modelId="{4000D821-401C-4B8B-97D0-B6651994EE6F}" type="parTrans" cxnId="{B30ABD55-6DC6-4093-BBEF-32AEDE2167BC}">
      <dgm:prSet/>
      <dgm:spPr/>
      <dgm:t>
        <a:bodyPr/>
        <a:lstStyle/>
        <a:p>
          <a:endParaRPr lang="en-US"/>
        </a:p>
      </dgm:t>
    </dgm:pt>
    <dgm:pt modelId="{4D3D4E5C-A7EC-4C7E-8259-44E6F5F2499E}" type="sibTrans" cxnId="{B30ABD55-6DC6-4093-BBEF-32AEDE2167BC}">
      <dgm:prSet/>
      <dgm:spPr/>
      <dgm:t>
        <a:bodyPr/>
        <a:lstStyle/>
        <a:p>
          <a:endParaRPr lang="en-US"/>
        </a:p>
      </dgm:t>
    </dgm:pt>
    <dgm:pt modelId="{181C75F3-63D5-4A3F-979B-0043F1706DF7}" type="pres">
      <dgm:prSet presAssocID="{EF22793E-5881-4332-9B5B-D4413D61E466}" presName="Name0" presStyleCnt="0">
        <dgm:presLayoutVars>
          <dgm:dir/>
          <dgm:animLvl val="lvl"/>
          <dgm:resizeHandles val="exact"/>
        </dgm:presLayoutVars>
      </dgm:prSet>
      <dgm:spPr/>
    </dgm:pt>
    <dgm:pt modelId="{8E7936DD-F86A-45AF-A759-DF11D8C1267E}" type="pres">
      <dgm:prSet presAssocID="{DA41C0D6-B8ED-4DD3-B493-CA4077B1A3A7}" presName="linNode" presStyleCnt="0"/>
      <dgm:spPr/>
    </dgm:pt>
    <dgm:pt modelId="{90C9D83D-82FE-47DC-B145-DAA03ACAD62C}" type="pres">
      <dgm:prSet presAssocID="{DA41C0D6-B8ED-4DD3-B493-CA4077B1A3A7}" presName="parentText" presStyleLbl="node1" presStyleIdx="0" presStyleCnt="5">
        <dgm:presLayoutVars>
          <dgm:chMax val="1"/>
          <dgm:bulletEnabled val="1"/>
        </dgm:presLayoutVars>
      </dgm:prSet>
      <dgm:spPr/>
    </dgm:pt>
    <dgm:pt modelId="{7AE26AF5-9D21-46B4-BFB0-1FE7EFB7D8EB}" type="pres">
      <dgm:prSet presAssocID="{DA41C0D6-B8ED-4DD3-B493-CA4077B1A3A7}" presName="descendantText" presStyleLbl="alignAccFollowNode1" presStyleIdx="0" presStyleCnt="5">
        <dgm:presLayoutVars>
          <dgm:bulletEnabled val="1"/>
        </dgm:presLayoutVars>
      </dgm:prSet>
      <dgm:spPr/>
    </dgm:pt>
    <dgm:pt modelId="{0325507A-FA06-4B31-8015-11EDACAB5AB2}" type="pres">
      <dgm:prSet presAssocID="{E71A19D2-80F0-4D57-BAB0-F3A59E3D0EF4}" presName="sp" presStyleCnt="0"/>
      <dgm:spPr/>
    </dgm:pt>
    <dgm:pt modelId="{00DDA697-59D3-4581-ADC5-B187DD998AE3}" type="pres">
      <dgm:prSet presAssocID="{55D7B473-3261-4766-BFE5-59864E8523D3}" presName="linNode" presStyleCnt="0"/>
      <dgm:spPr/>
    </dgm:pt>
    <dgm:pt modelId="{2DCE94CE-0907-43B5-BA1A-70326CFDE533}" type="pres">
      <dgm:prSet presAssocID="{55D7B473-3261-4766-BFE5-59864E8523D3}" presName="parentText" presStyleLbl="node1" presStyleIdx="1" presStyleCnt="5">
        <dgm:presLayoutVars>
          <dgm:chMax val="1"/>
          <dgm:bulletEnabled val="1"/>
        </dgm:presLayoutVars>
      </dgm:prSet>
      <dgm:spPr/>
    </dgm:pt>
    <dgm:pt modelId="{128D7780-3905-4E34-B5EB-293F38D432D6}" type="pres">
      <dgm:prSet presAssocID="{55D7B473-3261-4766-BFE5-59864E8523D3}" presName="descendantText" presStyleLbl="alignAccFollowNode1" presStyleIdx="1" presStyleCnt="5">
        <dgm:presLayoutVars>
          <dgm:bulletEnabled val="1"/>
        </dgm:presLayoutVars>
      </dgm:prSet>
      <dgm:spPr/>
    </dgm:pt>
    <dgm:pt modelId="{57CB8353-68BE-4A1F-B51C-FF0803572B9A}" type="pres">
      <dgm:prSet presAssocID="{E1456CAE-3BED-4946-9A39-94BB698DDC27}" presName="sp" presStyleCnt="0"/>
      <dgm:spPr/>
    </dgm:pt>
    <dgm:pt modelId="{B3F24813-62BF-4364-A116-9180288A34B0}" type="pres">
      <dgm:prSet presAssocID="{7BFFDCC9-C85A-4082-A83B-05FAC3559504}" presName="linNode" presStyleCnt="0"/>
      <dgm:spPr/>
    </dgm:pt>
    <dgm:pt modelId="{F1814E70-E05C-4FDD-9750-B41FFC652387}" type="pres">
      <dgm:prSet presAssocID="{7BFFDCC9-C85A-4082-A83B-05FAC3559504}" presName="parentText" presStyleLbl="node1" presStyleIdx="2" presStyleCnt="5">
        <dgm:presLayoutVars>
          <dgm:chMax val="1"/>
          <dgm:bulletEnabled val="1"/>
        </dgm:presLayoutVars>
      </dgm:prSet>
      <dgm:spPr/>
    </dgm:pt>
    <dgm:pt modelId="{CC37AD3C-FD8C-4EB0-B231-2A3BD5D40F0C}" type="pres">
      <dgm:prSet presAssocID="{7BFFDCC9-C85A-4082-A83B-05FAC3559504}" presName="descendantText" presStyleLbl="alignAccFollowNode1" presStyleIdx="2" presStyleCnt="5">
        <dgm:presLayoutVars>
          <dgm:bulletEnabled val="1"/>
        </dgm:presLayoutVars>
      </dgm:prSet>
      <dgm:spPr/>
    </dgm:pt>
    <dgm:pt modelId="{468F880F-38EA-4A96-9DA2-F4AAB596B14A}" type="pres">
      <dgm:prSet presAssocID="{064FB72A-45F8-4DAC-83D5-A7698732FB91}" presName="sp" presStyleCnt="0"/>
      <dgm:spPr/>
    </dgm:pt>
    <dgm:pt modelId="{EAA9B287-A48E-47A8-9BFB-256DDDC7A610}" type="pres">
      <dgm:prSet presAssocID="{B22FF2A5-73FB-42A1-A2EE-A9FCEA941D28}" presName="linNode" presStyleCnt="0"/>
      <dgm:spPr/>
    </dgm:pt>
    <dgm:pt modelId="{C5744DA9-D688-48D2-93FA-4BD96696ACB0}" type="pres">
      <dgm:prSet presAssocID="{B22FF2A5-73FB-42A1-A2EE-A9FCEA941D28}" presName="parentText" presStyleLbl="node1" presStyleIdx="3" presStyleCnt="5">
        <dgm:presLayoutVars>
          <dgm:chMax val="1"/>
          <dgm:bulletEnabled val="1"/>
        </dgm:presLayoutVars>
      </dgm:prSet>
      <dgm:spPr/>
    </dgm:pt>
    <dgm:pt modelId="{AD5F120B-6110-4C5F-A979-2110598FBA8F}" type="pres">
      <dgm:prSet presAssocID="{B22FF2A5-73FB-42A1-A2EE-A9FCEA941D28}" presName="descendantText" presStyleLbl="alignAccFollowNode1" presStyleIdx="3" presStyleCnt="5">
        <dgm:presLayoutVars>
          <dgm:bulletEnabled val="1"/>
        </dgm:presLayoutVars>
      </dgm:prSet>
      <dgm:spPr/>
    </dgm:pt>
    <dgm:pt modelId="{D989142F-C991-4524-AE24-4424284A5817}" type="pres">
      <dgm:prSet presAssocID="{45BD4DF1-BD59-45AD-A60B-978966A5134E}" presName="sp" presStyleCnt="0"/>
      <dgm:spPr/>
    </dgm:pt>
    <dgm:pt modelId="{64FC31A3-3CB5-40CD-B3DD-63A7142347E3}" type="pres">
      <dgm:prSet presAssocID="{91D06ED2-83C0-4FC3-9315-29263FAA2961}" presName="linNode" presStyleCnt="0"/>
      <dgm:spPr/>
    </dgm:pt>
    <dgm:pt modelId="{AD96821E-3EFE-408E-9CE7-2EE7496C73A4}" type="pres">
      <dgm:prSet presAssocID="{91D06ED2-83C0-4FC3-9315-29263FAA2961}" presName="parentText" presStyleLbl="node1" presStyleIdx="4" presStyleCnt="5">
        <dgm:presLayoutVars>
          <dgm:chMax val="1"/>
          <dgm:bulletEnabled val="1"/>
        </dgm:presLayoutVars>
      </dgm:prSet>
      <dgm:spPr/>
    </dgm:pt>
    <dgm:pt modelId="{3D7CC3A2-7CA2-4937-BA3A-F3E114EA7E8D}" type="pres">
      <dgm:prSet presAssocID="{91D06ED2-83C0-4FC3-9315-29263FAA2961}" presName="descendantText" presStyleLbl="alignAccFollowNode1" presStyleIdx="4" presStyleCnt="5">
        <dgm:presLayoutVars>
          <dgm:bulletEnabled val="1"/>
        </dgm:presLayoutVars>
      </dgm:prSet>
      <dgm:spPr/>
    </dgm:pt>
  </dgm:ptLst>
  <dgm:cxnLst>
    <dgm:cxn modelId="{06A91306-C8F3-4B15-8BA5-2B0FB81CDE3E}" srcId="{EF22793E-5881-4332-9B5B-D4413D61E466}" destId="{91D06ED2-83C0-4FC3-9315-29263FAA2961}" srcOrd="4" destOrd="0" parTransId="{78DB2DAE-91B7-44AC-A4C9-100C16EFD091}" sibTransId="{1BDE64A8-A4FB-45DE-BAB5-082AC24C4B8C}"/>
    <dgm:cxn modelId="{1A255E20-C60E-4253-A59C-68DEB98EAEAA}" type="presOf" srcId="{DA41C0D6-B8ED-4DD3-B493-CA4077B1A3A7}" destId="{90C9D83D-82FE-47DC-B145-DAA03ACAD62C}" srcOrd="0" destOrd="0" presId="urn:microsoft.com/office/officeart/2005/8/layout/vList5"/>
    <dgm:cxn modelId="{9A13FB23-1912-481A-A99D-6768F4C18536}" type="presOf" srcId="{3A34843D-03E8-4AAF-9977-463C6CCA6D29}" destId="{7AE26AF5-9D21-46B4-BFB0-1FE7EFB7D8EB}" srcOrd="0" destOrd="0" presId="urn:microsoft.com/office/officeart/2005/8/layout/vList5"/>
    <dgm:cxn modelId="{A869D639-A291-4D0B-A920-957B21D79977}" type="presOf" srcId="{1038B175-A197-4A3D-A8A8-6C311FB7E405}" destId="{AD5F120B-6110-4C5F-A979-2110598FBA8F}" srcOrd="0" destOrd="0" presId="urn:microsoft.com/office/officeart/2005/8/layout/vList5"/>
    <dgm:cxn modelId="{EB95023E-ECCE-422F-A408-5CF62C7E303B}" srcId="{DA41C0D6-B8ED-4DD3-B493-CA4077B1A3A7}" destId="{3A34843D-03E8-4AAF-9977-463C6CCA6D29}" srcOrd="0" destOrd="0" parTransId="{EE5E1F34-3A2B-4217-AC46-751850223535}" sibTransId="{171C2840-373F-4D0C-B16A-99EB6F00695F}"/>
    <dgm:cxn modelId="{2261AB43-E506-4A59-BF50-9A406C6E1D5F}" type="presOf" srcId="{55D7B473-3261-4766-BFE5-59864E8523D3}" destId="{2DCE94CE-0907-43B5-BA1A-70326CFDE533}" srcOrd="0" destOrd="0" presId="urn:microsoft.com/office/officeart/2005/8/layout/vList5"/>
    <dgm:cxn modelId="{92DF4467-91F9-475E-AD61-D0173296E8B2}" srcId="{EF22793E-5881-4332-9B5B-D4413D61E466}" destId="{B22FF2A5-73FB-42A1-A2EE-A9FCEA941D28}" srcOrd="3" destOrd="0" parTransId="{A6DB1D6A-C0C8-4C2B-9FF5-CA25EF07A041}" sibTransId="{45BD4DF1-BD59-45AD-A60B-978966A5134E}"/>
    <dgm:cxn modelId="{9379DF6C-E674-4F86-8015-04D60AE8B0B3}" type="presOf" srcId="{7BFFDCC9-C85A-4082-A83B-05FAC3559504}" destId="{F1814E70-E05C-4FDD-9750-B41FFC652387}" srcOrd="0" destOrd="0" presId="urn:microsoft.com/office/officeart/2005/8/layout/vList5"/>
    <dgm:cxn modelId="{D4920E4D-D407-4CAC-84BD-136FB0E334E1}" type="presOf" srcId="{7944C922-C1D2-4F1A-BDF3-7A2404ED1BC0}" destId="{128D7780-3905-4E34-B5EB-293F38D432D6}" srcOrd="0" destOrd="0" presId="urn:microsoft.com/office/officeart/2005/8/layout/vList5"/>
    <dgm:cxn modelId="{B30ABD55-6DC6-4093-BBEF-32AEDE2167BC}" srcId="{91D06ED2-83C0-4FC3-9315-29263FAA2961}" destId="{EC704810-42D9-43E2-BEEC-AB7D6BA6D7E8}" srcOrd="0" destOrd="0" parTransId="{4000D821-401C-4B8B-97D0-B6651994EE6F}" sibTransId="{4D3D4E5C-A7EC-4C7E-8259-44E6F5F2499E}"/>
    <dgm:cxn modelId="{50201379-D0FB-4DC8-B28E-85F74D1E2576}" type="presOf" srcId="{B22FF2A5-73FB-42A1-A2EE-A9FCEA941D28}" destId="{C5744DA9-D688-48D2-93FA-4BD96696ACB0}" srcOrd="0" destOrd="0" presId="urn:microsoft.com/office/officeart/2005/8/layout/vList5"/>
    <dgm:cxn modelId="{DC7E277D-0E2D-451F-8E50-FCE628D083DA}" srcId="{EF22793E-5881-4332-9B5B-D4413D61E466}" destId="{7BFFDCC9-C85A-4082-A83B-05FAC3559504}" srcOrd="2" destOrd="0" parTransId="{C72BD60E-D770-4793-A676-F69BF06591C3}" sibTransId="{064FB72A-45F8-4DAC-83D5-A7698732FB91}"/>
    <dgm:cxn modelId="{88B00586-E815-4784-BEE6-058BCC6FDB77}" type="presOf" srcId="{91D06ED2-83C0-4FC3-9315-29263FAA2961}" destId="{AD96821E-3EFE-408E-9CE7-2EE7496C73A4}" srcOrd="0" destOrd="0" presId="urn:microsoft.com/office/officeart/2005/8/layout/vList5"/>
    <dgm:cxn modelId="{4472168B-5F86-44E1-AC98-E8EAF5DDDE30}" type="presOf" srcId="{EF22793E-5881-4332-9B5B-D4413D61E466}" destId="{181C75F3-63D5-4A3F-979B-0043F1706DF7}" srcOrd="0" destOrd="0" presId="urn:microsoft.com/office/officeart/2005/8/layout/vList5"/>
    <dgm:cxn modelId="{E2AC2295-6BB3-461C-8C35-8867FF132753}" srcId="{B22FF2A5-73FB-42A1-A2EE-A9FCEA941D28}" destId="{1038B175-A197-4A3D-A8A8-6C311FB7E405}" srcOrd="0" destOrd="0" parTransId="{F92E1BBF-6B61-4511-804F-DB5BA3FEACAD}" sibTransId="{EDF57F5A-97D2-4CDC-82E9-516A698D756E}"/>
    <dgm:cxn modelId="{8CF4E4A5-0F32-4FC2-9742-8D52392ADA02}" type="presOf" srcId="{12531372-5DDD-42D4-BCC5-B6863AF4C11D}" destId="{CC37AD3C-FD8C-4EB0-B231-2A3BD5D40F0C}" srcOrd="0" destOrd="0" presId="urn:microsoft.com/office/officeart/2005/8/layout/vList5"/>
    <dgm:cxn modelId="{A10E4CA7-D0F5-4D03-BADD-2152BB640B9D}" srcId="{55D7B473-3261-4766-BFE5-59864E8523D3}" destId="{7944C922-C1D2-4F1A-BDF3-7A2404ED1BC0}" srcOrd="0" destOrd="0" parTransId="{2F81A939-CA5C-4439-9789-D31EDB1EB46E}" sibTransId="{58321B34-EA15-4AF5-AA28-E0BCBAC1A000}"/>
    <dgm:cxn modelId="{460D7FAF-2A67-4649-859C-C4316D8870CF}" srcId="{EF22793E-5881-4332-9B5B-D4413D61E466}" destId="{55D7B473-3261-4766-BFE5-59864E8523D3}" srcOrd="1" destOrd="0" parTransId="{447BF1B4-BF23-4D4A-B889-9F73092C77B7}" sibTransId="{E1456CAE-3BED-4946-9A39-94BB698DDC27}"/>
    <dgm:cxn modelId="{D2DDC4CC-DF69-4C55-BA4F-F9A0CA816C61}" srcId="{7BFFDCC9-C85A-4082-A83B-05FAC3559504}" destId="{12531372-5DDD-42D4-BCC5-B6863AF4C11D}" srcOrd="0" destOrd="0" parTransId="{E17E9D34-AED9-4799-9D95-673152472865}" sibTransId="{EA832BAE-6E2E-4893-A2FD-9E10CA630669}"/>
    <dgm:cxn modelId="{143E7ADE-9915-4E4A-AA0E-789841C3292B}" type="presOf" srcId="{EC704810-42D9-43E2-BEEC-AB7D6BA6D7E8}" destId="{3D7CC3A2-7CA2-4937-BA3A-F3E114EA7E8D}" srcOrd="0" destOrd="0" presId="urn:microsoft.com/office/officeart/2005/8/layout/vList5"/>
    <dgm:cxn modelId="{D5CB63E3-956B-4112-811A-E24AF4386438}" srcId="{EF22793E-5881-4332-9B5B-D4413D61E466}" destId="{DA41C0D6-B8ED-4DD3-B493-CA4077B1A3A7}" srcOrd="0" destOrd="0" parTransId="{6F1B624E-2AF6-4C60-84E1-241D8365445F}" sibTransId="{E71A19D2-80F0-4D57-BAB0-F3A59E3D0EF4}"/>
    <dgm:cxn modelId="{EC6C93F0-8362-4773-B54E-CF37D0FF58BB}" type="presParOf" srcId="{181C75F3-63D5-4A3F-979B-0043F1706DF7}" destId="{8E7936DD-F86A-45AF-A759-DF11D8C1267E}" srcOrd="0" destOrd="0" presId="urn:microsoft.com/office/officeart/2005/8/layout/vList5"/>
    <dgm:cxn modelId="{49E8B788-22AA-4350-9BB4-D2413221F292}" type="presParOf" srcId="{8E7936DD-F86A-45AF-A759-DF11D8C1267E}" destId="{90C9D83D-82FE-47DC-B145-DAA03ACAD62C}" srcOrd="0" destOrd="0" presId="urn:microsoft.com/office/officeart/2005/8/layout/vList5"/>
    <dgm:cxn modelId="{8DA055CD-6199-4FA8-BDB0-9F1DF5D1DE9A}" type="presParOf" srcId="{8E7936DD-F86A-45AF-A759-DF11D8C1267E}" destId="{7AE26AF5-9D21-46B4-BFB0-1FE7EFB7D8EB}" srcOrd="1" destOrd="0" presId="urn:microsoft.com/office/officeart/2005/8/layout/vList5"/>
    <dgm:cxn modelId="{6EE9DA29-FD9B-4383-8484-5DB7684C214E}" type="presParOf" srcId="{181C75F3-63D5-4A3F-979B-0043F1706DF7}" destId="{0325507A-FA06-4B31-8015-11EDACAB5AB2}" srcOrd="1" destOrd="0" presId="urn:microsoft.com/office/officeart/2005/8/layout/vList5"/>
    <dgm:cxn modelId="{525F321A-1A74-4632-B7B0-BECAACB3C967}" type="presParOf" srcId="{181C75F3-63D5-4A3F-979B-0043F1706DF7}" destId="{00DDA697-59D3-4581-ADC5-B187DD998AE3}" srcOrd="2" destOrd="0" presId="urn:microsoft.com/office/officeart/2005/8/layout/vList5"/>
    <dgm:cxn modelId="{0B03265F-DA95-4127-9B27-088018B554B0}" type="presParOf" srcId="{00DDA697-59D3-4581-ADC5-B187DD998AE3}" destId="{2DCE94CE-0907-43B5-BA1A-70326CFDE533}" srcOrd="0" destOrd="0" presId="urn:microsoft.com/office/officeart/2005/8/layout/vList5"/>
    <dgm:cxn modelId="{91E97E06-4127-4F0D-9419-257D0B6C8C80}" type="presParOf" srcId="{00DDA697-59D3-4581-ADC5-B187DD998AE3}" destId="{128D7780-3905-4E34-B5EB-293F38D432D6}" srcOrd="1" destOrd="0" presId="urn:microsoft.com/office/officeart/2005/8/layout/vList5"/>
    <dgm:cxn modelId="{06189B8D-8836-496A-BE20-7B9756062517}" type="presParOf" srcId="{181C75F3-63D5-4A3F-979B-0043F1706DF7}" destId="{57CB8353-68BE-4A1F-B51C-FF0803572B9A}" srcOrd="3" destOrd="0" presId="urn:microsoft.com/office/officeart/2005/8/layout/vList5"/>
    <dgm:cxn modelId="{B14683AF-589A-4AAC-96A0-F74E4864603F}" type="presParOf" srcId="{181C75F3-63D5-4A3F-979B-0043F1706DF7}" destId="{B3F24813-62BF-4364-A116-9180288A34B0}" srcOrd="4" destOrd="0" presId="urn:microsoft.com/office/officeart/2005/8/layout/vList5"/>
    <dgm:cxn modelId="{74F3BC67-17D6-4C4D-9514-3D1C7025EF9C}" type="presParOf" srcId="{B3F24813-62BF-4364-A116-9180288A34B0}" destId="{F1814E70-E05C-4FDD-9750-B41FFC652387}" srcOrd="0" destOrd="0" presId="urn:microsoft.com/office/officeart/2005/8/layout/vList5"/>
    <dgm:cxn modelId="{48E68D29-F6D5-4372-9982-66E690BD3913}" type="presParOf" srcId="{B3F24813-62BF-4364-A116-9180288A34B0}" destId="{CC37AD3C-FD8C-4EB0-B231-2A3BD5D40F0C}" srcOrd="1" destOrd="0" presId="urn:microsoft.com/office/officeart/2005/8/layout/vList5"/>
    <dgm:cxn modelId="{B7517B34-60BA-4FCA-AB56-F0F73988C873}" type="presParOf" srcId="{181C75F3-63D5-4A3F-979B-0043F1706DF7}" destId="{468F880F-38EA-4A96-9DA2-F4AAB596B14A}" srcOrd="5" destOrd="0" presId="urn:microsoft.com/office/officeart/2005/8/layout/vList5"/>
    <dgm:cxn modelId="{6EB54930-6FD8-4B29-B535-A3483F772EE1}" type="presParOf" srcId="{181C75F3-63D5-4A3F-979B-0043F1706DF7}" destId="{EAA9B287-A48E-47A8-9BFB-256DDDC7A610}" srcOrd="6" destOrd="0" presId="urn:microsoft.com/office/officeart/2005/8/layout/vList5"/>
    <dgm:cxn modelId="{0E4CA207-0408-434E-AB6A-724432C64ED8}" type="presParOf" srcId="{EAA9B287-A48E-47A8-9BFB-256DDDC7A610}" destId="{C5744DA9-D688-48D2-93FA-4BD96696ACB0}" srcOrd="0" destOrd="0" presId="urn:microsoft.com/office/officeart/2005/8/layout/vList5"/>
    <dgm:cxn modelId="{39BD53D5-7277-4BC0-8513-47A1E0E3FD2B}" type="presParOf" srcId="{EAA9B287-A48E-47A8-9BFB-256DDDC7A610}" destId="{AD5F120B-6110-4C5F-A979-2110598FBA8F}" srcOrd="1" destOrd="0" presId="urn:microsoft.com/office/officeart/2005/8/layout/vList5"/>
    <dgm:cxn modelId="{DBAAECAB-0583-4316-8A15-F97F3E4AC3BD}" type="presParOf" srcId="{181C75F3-63D5-4A3F-979B-0043F1706DF7}" destId="{D989142F-C991-4524-AE24-4424284A5817}" srcOrd="7" destOrd="0" presId="urn:microsoft.com/office/officeart/2005/8/layout/vList5"/>
    <dgm:cxn modelId="{BFE9B777-270D-4CDF-BE16-B1A89DE82074}" type="presParOf" srcId="{181C75F3-63D5-4A3F-979B-0043F1706DF7}" destId="{64FC31A3-3CB5-40CD-B3DD-63A7142347E3}" srcOrd="8" destOrd="0" presId="urn:microsoft.com/office/officeart/2005/8/layout/vList5"/>
    <dgm:cxn modelId="{B81DE1D9-0435-480E-8F83-978F7DC66202}" type="presParOf" srcId="{64FC31A3-3CB5-40CD-B3DD-63A7142347E3}" destId="{AD96821E-3EFE-408E-9CE7-2EE7496C73A4}" srcOrd="0" destOrd="0" presId="urn:microsoft.com/office/officeart/2005/8/layout/vList5"/>
    <dgm:cxn modelId="{C72E5C26-8E97-4D84-B834-1CD79A46BAA0}" type="presParOf" srcId="{64FC31A3-3CB5-40CD-B3DD-63A7142347E3}" destId="{3D7CC3A2-7CA2-4937-BA3A-F3E114EA7E8D}"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E26AF5-9D21-46B4-BFB0-1FE7EFB7D8EB}">
      <dsp:nvSpPr>
        <dsp:cNvPr id="0" name=""/>
        <dsp:cNvSpPr/>
      </dsp:nvSpPr>
      <dsp:spPr>
        <a:xfrm rot="5400000">
          <a:off x="6816183" y="-2945049"/>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0.73</a:t>
          </a:r>
        </a:p>
      </dsp:txBody>
      <dsp:txXfrm rot="-5400000">
        <a:off x="3785615" y="118169"/>
        <a:ext cx="6697334" cy="603548"/>
      </dsp:txXfrm>
    </dsp:sp>
    <dsp:sp modelId="{90C9D83D-82FE-47DC-B145-DAA03ACAD62C}">
      <dsp:nvSpPr>
        <dsp:cNvPr id="0" name=""/>
        <dsp:cNvSpPr/>
      </dsp:nvSpPr>
      <dsp:spPr>
        <a:xfrm>
          <a:off x="0" y="1912"/>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Ashfaq et al. (2019) </a:t>
          </a:r>
        </a:p>
      </dsp:txBody>
      <dsp:txXfrm>
        <a:off x="40813" y="42725"/>
        <a:ext cx="3703990" cy="754434"/>
      </dsp:txXfrm>
    </dsp:sp>
    <dsp:sp modelId="{128D7780-3905-4E34-B5EB-293F38D432D6}">
      <dsp:nvSpPr>
        <dsp:cNvPr id="0" name=""/>
        <dsp:cNvSpPr/>
      </dsp:nvSpPr>
      <dsp:spPr>
        <a:xfrm rot="5400000">
          <a:off x="6816183" y="-2067186"/>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0.58 - 0.67</a:t>
          </a:r>
        </a:p>
      </dsp:txBody>
      <dsp:txXfrm rot="-5400000">
        <a:off x="3785615" y="996032"/>
        <a:ext cx="6697334" cy="603548"/>
      </dsp:txXfrm>
    </dsp:sp>
    <dsp:sp modelId="{2DCE94CE-0907-43B5-BA1A-70326CFDE533}">
      <dsp:nvSpPr>
        <dsp:cNvPr id="0" name=""/>
        <dsp:cNvSpPr/>
      </dsp:nvSpPr>
      <dsp:spPr>
        <a:xfrm>
          <a:off x="0" y="879775"/>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Emi-Johnson (2025)</a:t>
          </a:r>
        </a:p>
      </dsp:txBody>
      <dsp:txXfrm>
        <a:off x="40813" y="920588"/>
        <a:ext cx="3703990" cy="754434"/>
      </dsp:txXfrm>
    </dsp:sp>
    <dsp:sp modelId="{CC37AD3C-FD8C-4EB0-B231-2A3BD5D40F0C}">
      <dsp:nvSpPr>
        <dsp:cNvPr id="0" name=""/>
        <dsp:cNvSpPr/>
      </dsp:nvSpPr>
      <dsp:spPr>
        <a:xfrm rot="5400000">
          <a:off x="6816183" y="-1189323"/>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0.71</a:t>
          </a:r>
        </a:p>
      </dsp:txBody>
      <dsp:txXfrm rot="-5400000">
        <a:off x="3785615" y="1873895"/>
        <a:ext cx="6697334" cy="603548"/>
      </dsp:txXfrm>
    </dsp:sp>
    <dsp:sp modelId="{F1814E70-E05C-4FDD-9750-B41FFC652387}">
      <dsp:nvSpPr>
        <dsp:cNvPr id="0" name=""/>
        <dsp:cNvSpPr/>
      </dsp:nvSpPr>
      <dsp:spPr>
        <a:xfrm>
          <a:off x="0" y="1757638"/>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Shukla and Tripathi (2020)</a:t>
          </a:r>
        </a:p>
      </dsp:txBody>
      <dsp:txXfrm>
        <a:off x="40813" y="1798451"/>
        <a:ext cx="3703990" cy="754434"/>
      </dsp:txXfrm>
    </dsp:sp>
    <dsp:sp modelId="{AD5F120B-6110-4C5F-A979-2110598FBA8F}">
      <dsp:nvSpPr>
        <dsp:cNvPr id="0" name=""/>
        <dsp:cNvSpPr/>
      </dsp:nvSpPr>
      <dsp:spPr>
        <a:xfrm rot="5400000">
          <a:off x="6816183" y="-311459"/>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0.61 – 0.63 </a:t>
          </a:r>
        </a:p>
      </dsp:txBody>
      <dsp:txXfrm rot="-5400000">
        <a:off x="3785615" y="2751759"/>
        <a:ext cx="6697334" cy="603548"/>
      </dsp:txXfrm>
    </dsp:sp>
    <dsp:sp modelId="{C5744DA9-D688-48D2-93FA-4BD96696ACB0}">
      <dsp:nvSpPr>
        <dsp:cNvPr id="0" name=""/>
        <dsp:cNvSpPr/>
      </dsp:nvSpPr>
      <dsp:spPr>
        <a:xfrm>
          <a:off x="0" y="2635502"/>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Strack et al. (2014)</a:t>
          </a:r>
        </a:p>
      </dsp:txBody>
      <dsp:txXfrm>
        <a:off x="40813" y="2676315"/>
        <a:ext cx="3703990" cy="754434"/>
      </dsp:txXfrm>
    </dsp:sp>
    <dsp:sp modelId="{3D7CC3A2-7CA2-4937-BA3A-F3E114EA7E8D}">
      <dsp:nvSpPr>
        <dsp:cNvPr id="0" name=""/>
        <dsp:cNvSpPr/>
      </dsp:nvSpPr>
      <dsp:spPr>
        <a:xfrm rot="5400000">
          <a:off x="6816183" y="566403"/>
          <a:ext cx="668848" cy="6729984"/>
        </a:xfrm>
        <a:prstGeom prst="round2SameRect">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5730" tIns="62865" rIns="125730" bIns="62865" numCol="1" spcCol="1270" anchor="ctr" anchorCtr="0">
          <a:noAutofit/>
        </a:bodyPr>
        <a:lstStyle/>
        <a:p>
          <a:pPr marL="285750" lvl="1" indent="-285750" algn="l" defTabSz="1466850">
            <a:lnSpc>
              <a:spcPct val="90000"/>
            </a:lnSpc>
            <a:spcBef>
              <a:spcPct val="0"/>
            </a:spcBef>
            <a:spcAft>
              <a:spcPct val="15000"/>
            </a:spcAft>
            <a:buChar char="•"/>
          </a:pPr>
          <a:r>
            <a:rPr lang="en-US" sz="3300" kern="1200"/>
            <a:t>AUC 0.62 – 0.70 </a:t>
          </a:r>
        </a:p>
      </dsp:txBody>
      <dsp:txXfrm rot="-5400000">
        <a:off x="3785615" y="3629621"/>
        <a:ext cx="6697334" cy="603548"/>
      </dsp:txXfrm>
    </dsp:sp>
    <dsp:sp modelId="{AD96821E-3EFE-408E-9CE7-2EE7496C73A4}">
      <dsp:nvSpPr>
        <dsp:cNvPr id="0" name=""/>
        <dsp:cNvSpPr/>
      </dsp:nvSpPr>
      <dsp:spPr>
        <a:xfrm>
          <a:off x="0" y="3513365"/>
          <a:ext cx="3785616" cy="83606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a:t>Wang and Zhu (2021)</a:t>
          </a:r>
        </a:p>
      </dsp:txBody>
      <dsp:txXfrm>
        <a:off x="40813" y="3554178"/>
        <a:ext cx="3703990" cy="75443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svg>
</file>

<file path=ppt/media/image3.jpeg>
</file>

<file path=ppt/media/image4.jpeg>
</file>

<file path=ppt/media/image5.jpe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016/j.jbi.2019.103271"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hyperlink" Target="https://arxiv.org/abs/2106.08488"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590662" y="1816180"/>
            <a:ext cx="4805996" cy="1297115"/>
          </a:xfrm>
        </p:spPr>
        <p:txBody>
          <a:bodyPr vert="horz" lIns="91440" tIns="45720" rIns="91440" bIns="45720" rtlCol="0" anchor="t">
            <a:normAutofit/>
          </a:bodyPr>
          <a:lstStyle/>
          <a:p>
            <a:pPr algn="l"/>
            <a:r>
              <a:rPr lang="en-US" sz="4000" kern="1200">
                <a:solidFill>
                  <a:schemeClr val="tx2"/>
                </a:solidFill>
                <a:latin typeface="Aptos Display"/>
                <a:cs typeface="Times New Roman"/>
              </a:rPr>
              <a:t>Predicting Hospital Readmissions</a:t>
            </a:r>
          </a:p>
        </p:txBody>
      </p:sp>
      <p:sp>
        <p:nvSpPr>
          <p:cNvPr id="3" name="Subtitle 2"/>
          <p:cNvSpPr>
            <a:spLocks noGrp="1"/>
          </p:cNvSpPr>
          <p:nvPr>
            <p:ph type="subTitle" idx="1"/>
          </p:nvPr>
        </p:nvSpPr>
        <p:spPr>
          <a:xfrm>
            <a:off x="6590966" y="3212415"/>
            <a:ext cx="4788632" cy="2214980"/>
          </a:xfrm>
        </p:spPr>
        <p:txBody>
          <a:bodyPr vert="horz" lIns="91440" tIns="45720" rIns="91440" bIns="45720" rtlCol="0" anchor="b">
            <a:noAutofit/>
          </a:bodyPr>
          <a:lstStyle/>
          <a:p>
            <a:pPr algn="l"/>
            <a:r>
              <a:rPr lang="en-US" sz="1800">
                <a:latin typeface="Aptos Display"/>
                <a:cs typeface="Times New Roman"/>
              </a:rPr>
              <a:t>Data606 phase 3</a:t>
            </a:r>
          </a:p>
          <a:p>
            <a:pPr algn="l"/>
            <a:r>
              <a:rPr lang="en-US" sz="1800">
                <a:latin typeface="Aptos Display"/>
                <a:cs typeface="Times New Roman"/>
              </a:rPr>
              <a:t>Team C:</a:t>
            </a:r>
          </a:p>
          <a:p>
            <a:pPr marL="342900" indent="-228600" algn="l">
              <a:buFont typeface="Arial" panose="020B0604020202020204" pitchFamily="34" charset="0"/>
              <a:buChar char="•"/>
            </a:pPr>
            <a:r>
              <a:rPr lang="en-US" sz="1800">
                <a:latin typeface="Aptos Display"/>
                <a:cs typeface="Times New Roman"/>
              </a:rPr>
              <a:t>Brett Duvall</a:t>
            </a:r>
          </a:p>
          <a:p>
            <a:pPr marL="342900" indent="-228600" algn="l">
              <a:buFont typeface="Arial" panose="020B0604020202020204" pitchFamily="34" charset="0"/>
              <a:buChar char="•"/>
            </a:pPr>
            <a:r>
              <a:rPr lang="en-US" sz="1800">
                <a:latin typeface="Aptos Display"/>
                <a:cs typeface="Times New Roman"/>
              </a:rPr>
              <a:t>Mohammedamin Mussa</a:t>
            </a:r>
          </a:p>
          <a:p>
            <a:pPr marL="342900" indent="-228600" algn="l">
              <a:buFont typeface="Arial" panose="020B0604020202020204" pitchFamily="34" charset="0"/>
              <a:buChar char="•"/>
            </a:pPr>
            <a:r>
              <a:rPr lang="en-US" sz="1800">
                <a:latin typeface="Aptos Display"/>
                <a:cs typeface="Times New Roman"/>
              </a:rPr>
              <a:t>Luis Vargas Ramirez</a:t>
            </a:r>
          </a:p>
        </p:txBody>
      </p:sp>
      <p:pic>
        <p:nvPicPr>
          <p:cNvPr id="8" name="Graphic 7" descr="Medical">
            <a:extLst>
              <a:ext uri="{FF2B5EF4-FFF2-40B4-BE49-F238E27FC236}">
                <a16:creationId xmlns:a16="http://schemas.microsoft.com/office/drawing/2014/main" id="{ACC6A16F-4B69-8A63-F806-E67DDE1361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5AA477B1-6B63-4D11-ECDF-AD7BABFE1228}"/>
              </a:ext>
            </a:extLst>
          </p:cNvPr>
          <p:cNvSpPr>
            <a:spLocks noGrp="1"/>
          </p:cNvSpPr>
          <p:nvPr>
            <p:ph type="sldNum" sz="quarter" idx="12"/>
          </p:nvPr>
        </p:nvSpPr>
        <p:spPr>
          <a:xfrm>
            <a:off x="8610600" y="6356350"/>
            <a:ext cx="2743200" cy="365125"/>
          </a:xfrm>
        </p:spPr>
        <p:txBody>
          <a:bodyPr vert="horz" lIns="91440" tIns="45720" rIns="91440" bIns="45720" rtlCol="0">
            <a:normAutofit/>
          </a:bodyPr>
          <a:lstStyle/>
          <a:p>
            <a:pPr>
              <a:spcAft>
                <a:spcPts val="600"/>
              </a:spcAft>
            </a:pPr>
            <a:fld id="{330EA680-D336-4FF7-8B7A-9848BB0A1C32}" type="slidenum">
              <a:rPr lang="en-US" smtClean="0"/>
              <a:pPr>
                <a:spcAft>
                  <a:spcPts val="600"/>
                </a:spcAft>
              </a:pPr>
              <a:t>1</a:t>
            </a:fld>
            <a:endParaRPr lang="en-US"/>
          </a:p>
        </p:txBody>
      </p:sp>
    </p:spTree>
    <p:extLst>
      <p:ext uri="{BB962C8B-B14F-4D97-AF65-F5344CB8AC3E}">
        <p14:creationId xmlns:p14="http://schemas.microsoft.com/office/powerpoint/2010/main" val="1052844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a:extLst>
              <a:ext uri="{FF2B5EF4-FFF2-40B4-BE49-F238E27FC236}">
                <a16:creationId xmlns:a16="http://schemas.microsoft.com/office/drawing/2014/main" id="{9D768B77-8742-43A0-AF16-6AC4D378E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9" name="Rectangle 28">
            <a:extLst>
              <a:ext uri="{FF2B5EF4-FFF2-40B4-BE49-F238E27FC236}">
                <a16:creationId xmlns:a16="http://schemas.microsoft.com/office/drawing/2014/main" id="{48B13CA8-CBEA-4805-955D-CEBE32236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17490" cy="5486399"/>
          </a:xfrm>
          <a:prstGeom prst="rect">
            <a:avLst/>
          </a:prstGeom>
          <a:ln>
            <a:noFill/>
          </a:ln>
          <a:effectLst>
            <a:outerShdw blurRad="393700" dist="127000" dir="5400000" sx="95000" sy="95000" algn="t"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A69762-D2FF-4A0C-0AF7-934C42B14F55}"/>
              </a:ext>
            </a:extLst>
          </p:cNvPr>
          <p:cNvSpPr>
            <a:spLocks noGrp="1"/>
          </p:cNvSpPr>
          <p:nvPr>
            <p:ph type="title"/>
          </p:nvPr>
        </p:nvSpPr>
        <p:spPr>
          <a:xfrm>
            <a:off x="758952" y="813574"/>
            <a:ext cx="3221377" cy="3859252"/>
          </a:xfrm>
        </p:spPr>
        <p:txBody>
          <a:bodyPr vert="horz" lIns="91440" tIns="45720" rIns="91440" bIns="45720" rtlCol="0" anchor="t">
            <a:normAutofit/>
          </a:bodyPr>
          <a:lstStyle/>
          <a:p>
            <a:r>
              <a:rPr lang="en-US" sz="4000"/>
              <a:t>Dealing with missing values</a:t>
            </a:r>
          </a:p>
        </p:txBody>
      </p:sp>
      <p:sp>
        <p:nvSpPr>
          <p:cNvPr id="10" name="Content Placeholder 7">
            <a:extLst>
              <a:ext uri="{FF2B5EF4-FFF2-40B4-BE49-F238E27FC236}">
                <a16:creationId xmlns:a16="http://schemas.microsoft.com/office/drawing/2014/main" id="{E1F564D5-B4C3-A8AA-3CFB-0D3FBEB48DA8}"/>
              </a:ext>
            </a:extLst>
          </p:cNvPr>
          <p:cNvSpPr>
            <a:spLocks noGrp="1"/>
          </p:cNvSpPr>
          <p:nvPr>
            <p:ph idx="1"/>
          </p:nvPr>
        </p:nvSpPr>
        <p:spPr>
          <a:xfrm>
            <a:off x="758952" y="5713506"/>
            <a:ext cx="3508248" cy="787946"/>
          </a:xfrm>
        </p:spPr>
        <p:txBody>
          <a:bodyPr vert="horz" lIns="91440" tIns="45720" rIns="91440" bIns="45720" rtlCol="0" anchor="ctr">
            <a:normAutofit/>
          </a:bodyPr>
          <a:lstStyle/>
          <a:p>
            <a:pPr marL="0" indent="0">
              <a:buNone/>
            </a:pPr>
            <a:r>
              <a:rPr lang="en-US" sz="1900"/>
              <a:t>Why keeping two of the highest features with missing values?</a:t>
            </a:r>
          </a:p>
        </p:txBody>
      </p:sp>
      <p:pic>
        <p:nvPicPr>
          <p:cNvPr id="4" name="Content Placeholder 3" descr="A screenshot of a computer program&#10;&#10;AI-generated content may be incorrect.">
            <a:extLst>
              <a:ext uri="{FF2B5EF4-FFF2-40B4-BE49-F238E27FC236}">
                <a16:creationId xmlns:a16="http://schemas.microsoft.com/office/drawing/2014/main" id="{B40ED3AD-1B64-95E1-0C7F-1D7FCDAD9A9B}"/>
              </a:ext>
            </a:extLst>
          </p:cNvPr>
          <p:cNvPicPr>
            <a:picLocks noChangeAspect="1"/>
          </p:cNvPicPr>
          <p:nvPr/>
        </p:nvPicPr>
        <p:blipFill>
          <a:blip r:embed="rId2"/>
          <a:srcRect r="27658" b="2"/>
          <a:stretch>
            <a:fillRect/>
          </a:stretch>
        </p:blipFill>
        <p:spPr>
          <a:xfrm>
            <a:off x="4617490" y="1"/>
            <a:ext cx="7574510" cy="6858000"/>
          </a:xfrm>
          <a:prstGeom prst="rect">
            <a:avLst/>
          </a:prstGeom>
          <a:effectLst>
            <a:outerShdw blurRad="254000" dist="190500" dir="5580000" sx="90000" sy="90000" algn="ctr" rotWithShape="0">
              <a:srgbClr val="000000">
                <a:alpha val="25000"/>
              </a:srgbClr>
            </a:outerShdw>
          </a:effectLst>
        </p:spPr>
      </p:pic>
    </p:spTree>
    <p:extLst>
      <p:ext uri="{BB962C8B-B14F-4D97-AF65-F5344CB8AC3E}">
        <p14:creationId xmlns:p14="http://schemas.microsoft.com/office/powerpoint/2010/main" val="200678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itle 1">
            <a:extLst>
              <a:ext uri="{FF2B5EF4-FFF2-40B4-BE49-F238E27FC236}">
                <a16:creationId xmlns:a16="http://schemas.microsoft.com/office/drawing/2014/main" id="{92B7356B-537D-5B29-40B9-AA370FDCAB8E}"/>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100" kern="1200">
                <a:solidFill>
                  <a:schemeClr val="tx1"/>
                </a:solidFill>
                <a:latin typeface="+mj-lt"/>
                <a:ea typeface="+mj-ea"/>
                <a:cs typeface="+mj-cs"/>
              </a:rPr>
              <a:t>Distribution of Numeric Features</a:t>
            </a:r>
          </a:p>
        </p:txBody>
      </p:sp>
      <p:sp>
        <p:nvSpPr>
          <p:cNvPr id="4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sX0" fmla="*/ 0 w 4572000"/>
              <a:gd name="csY0" fmla="*/ 0 h 18288"/>
              <a:gd name="csX1" fmla="*/ 515983 w 4572000"/>
              <a:gd name="csY1" fmla="*/ 0 h 18288"/>
              <a:gd name="csX2" fmla="*/ 1031966 w 4572000"/>
              <a:gd name="csY2" fmla="*/ 0 h 18288"/>
              <a:gd name="csX3" fmla="*/ 1639389 w 4572000"/>
              <a:gd name="csY3" fmla="*/ 0 h 18288"/>
              <a:gd name="csX4" fmla="*/ 2383971 w 4572000"/>
              <a:gd name="csY4" fmla="*/ 0 h 18288"/>
              <a:gd name="csX5" fmla="*/ 2945674 w 4572000"/>
              <a:gd name="csY5" fmla="*/ 0 h 18288"/>
              <a:gd name="csX6" fmla="*/ 3507377 w 4572000"/>
              <a:gd name="csY6" fmla="*/ 0 h 18288"/>
              <a:gd name="csX7" fmla="*/ 4572000 w 4572000"/>
              <a:gd name="csY7" fmla="*/ 0 h 18288"/>
              <a:gd name="csX8" fmla="*/ 4572000 w 4572000"/>
              <a:gd name="csY8" fmla="*/ 18288 h 18288"/>
              <a:gd name="csX9" fmla="*/ 3873137 w 4572000"/>
              <a:gd name="csY9" fmla="*/ 18288 h 18288"/>
              <a:gd name="csX10" fmla="*/ 3311434 w 4572000"/>
              <a:gd name="csY10" fmla="*/ 18288 h 18288"/>
              <a:gd name="csX11" fmla="*/ 2749731 w 4572000"/>
              <a:gd name="csY11" fmla="*/ 18288 h 18288"/>
              <a:gd name="csX12" fmla="*/ 2050869 w 4572000"/>
              <a:gd name="csY12" fmla="*/ 18288 h 18288"/>
              <a:gd name="csX13" fmla="*/ 1306286 w 4572000"/>
              <a:gd name="csY13" fmla="*/ 18288 h 18288"/>
              <a:gd name="csX14" fmla="*/ 790303 w 4572000"/>
              <a:gd name="csY14" fmla="*/ 18288 h 18288"/>
              <a:gd name="csX15" fmla="*/ 0 w 4572000"/>
              <a:gd name="csY15" fmla="*/ 18288 h 18288"/>
              <a:gd name="csX16" fmla="*/ 0 w 4572000"/>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A0081E7-EE0B-BBFD-2ADD-B6CB768CA58A}"/>
              </a:ext>
            </a:extLst>
          </p:cNvPr>
          <p:cNvPicPr>
            <a:picLocks noChangeAspect="1"/>
          </p:cNvPicPr>
          <p:nvPr/>
        </p:nvPicPr>
        <p:blipFill>
          <a:blip r:embed="rId2"/>
          <a:stretch>
            <a:fillRect/>
          </a:stretch>
        </p:blipFill>
        <p:spPr>
          <a:xfrm>
            <a:off x="640391" y="2316949"/>
            <a:ext cx="10919892" cy="4313183"/>
          </a:xfrm>
          <a:prstGeom prst="rect">
            <a:avLst/>
          </a:prstGeom>
        </p:spPr>
      </p:pic>
    </p:spTree>
    <p:extLst>
      <p:ext uri="{BB962C8B-B14F-4D97-AF65-F5344CB8AC3E}">
        <p14:creationId xmlns:p14="http://schemas.microsoft.com/office/powerpoint/2010/main" val="1191846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1CD1E2-2679-5E87-8A0F-85A596BC22DB}"/>
              </a:ext>
            </a:extLst>
          </p:cNvPr>
          <p:cNvSpPr>
            <a:spLocks noGrp="1"/>
          </p:cNvSpPr>
          <p:nvPr>
            <p:ph type="title"/>
          </p:nvPr>
        </p:nvSpPr>
        <p:spPr>
          <a:xfrm>
            <a:off x="411480" y="987552"/>
            <a:ext cx="4485861" cy="1088136"/>
          </a:xfrm>
        </p:spPr>
        <p:txBody>
          <a:bodyPr anchor="b">
            <a:normAutofit/>
          </a:bodyPr>
          <a:lstStyle/>
          <a:p>
            <a:r>
              <a:rPr lang="en-US" sz="3400"/>
              <a:t>Correlation Among Numeric Features</a:t>
            </a:r>
          </a:p>
        </p:txBody>
      </p:sp>
      <p:sp>
        <p:nvSpPr>
          <p:cNvPr id="34" name="Rectangle 33">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 name="Content Placeholder 7">
            <a:extLst>
              <a:ext uri="{FF2B5EF4-FFF2-40B4-BE49-F238E27FC236}">
                <a16:creationId xmlns:a16="http://schemas.microsoft.com/office/drawing/2014/main" id="{946A7601-D061-F624-F95F-2ACFACAB1A01}"/>
              </a:ext>
            </a:extLst>
          </p:cNvPr>
          <p:cNvSpPr>
            <a:spLocks noGrp="1"/>
          </p:cNvSpPr>
          <p:nvPr>
            <p:ph idx="1"/>
          </p:nvPr>
        </p:nvSpPr>
        <p:spPr>
          <a:xfrm>
            <a:off x="411479" y="2678176"/>
            <a:ext cx="3897845" cy="2164393"/>
          </a:xfrm>
        </p:spPr>
        <p:txBody>
          <a:bodyPr anchor="t">
            <a:normAutofit/>
          </a:bodyPr>
          <a:lstStyle/>
          <a:p>
            <a:r>
              <a:rPr lang="en-US" sz="1800">
                <a:ea typeface="+mn-lt"/>
                <a:cs typeface="+mn-lt"/>
              </a:rPr>
              <a:t>Moderate positive correlations between longer hospital stays and more medications, also medications and procedures(other than lab tests).</a:t>
            </a:r>
            <a:endParaRPr lang="en-US" sz="1800"/>
          </a:p>
          <a:p>
            <a:r>
              <a:rPr lang="en-US" sz="1800">
                <a:ea typeface="+mn-lt"/>
                <a:cs typeface="+mn-lt"/>
              </a:rPr>
              <a:t>Most variables have weak relationships.</a:t>
            </a:r>
            <a:endParaRPr lang="en-US" sz="1800"/>
          </a:p>
          <a:p>
            <a:endParaRPr lang="en-US" sz="1800"/>
          </a:p>
        </p:txBody>
      </p:sp>
      <p:pic>
        <p:nvPicPr>
          <p:cNvPr id="4" name="Content Placeholder 3" descr="A graph of a heatmap&#10;&#10;AI-generated content may be incorrect.">
            <a:extLst>
              <a:ext uri="{FF2B5EF4-FFF2-40B4-BE49-F238E27FC236}">
                <a16:creationId xmlns:a16="http://schemas.microsoft.com/office/drawing/2014/main" id="{2966B0FE-89E4-BBAC-0044-372EE050E431}"/>
              </a:ext>
            </a:extLst>
          </p:cNvPr>
          <p:cNvPicPr>
            <a:picLocks noChangeAspect="1"/>
          </p:cNvPicPr>
          <p:nvPr/>
        </p:nvPicPr>
        <p:blipFill>
          <a:blip r:embed="rId2"/>
          <a:srcRect l="4453" r="4456" b="2"/>
          <a:stretch>
            <a:fillRect/>
          </a:stretch>
        </p:blipFill>
        <p:spPr>
          <a:xfrm>
            <a:off x="5308052" y="10"/>
            <a:ext cx="6883948" cy="68579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 name="Picture 2" descr="A close-up of a number of words&#10;&#10;AI-generated content may be incorrect.">
            <a:extLst>
              <a:ext uri="{FF2B5EF4-FFF2-40B4-BE49-F238E27FC236}">
                <a16:creationId xmlns:a16="http://schemas.microsoft.com/office/drawing/2014/main" id="{7E7BE5FC-8897-A9D0-C273-2CD1F62D9E50}"/>
              </a:ext>
            </a:extLst>
          </p:cNvPr>
          <p:cNvPicPr>
            <a:picLocks noChangeAspect="1"/>
          </p:cNvPicPr>
          <p:nvPr/>
        </p:nvPicPr>
        <p:blipFill>
          <a:blip r:embed="rId3"/>
          <a:stretch>
            <a:fillRect/>
          </a:stretch>
        </p:blipFill>
        <p:spPr>
          <a:xfrm>
            <a:off x="4494530" y="403860"/>
            <a:ext cx="2379980" cy="4556760"/>
          </a:xfrm>
          <a:prstGeom prst="rect">
            <a:avLst/>
          </a:prstGeom>
        </p:spPr>
      </p:pic>
    </p:spTree>
    <p:extLst>
      <p:ext uri="{BB962C8B-B14F-4D97-AF65-F5344CB8AC3E}">
        <p14:creationId xmlns:p14="http://schemas.microsoft.com/office/powerpoint/2010/main" val="2614697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07459B6-4A24-CAF1-337D-203DE08A772F}"/>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972EC329-C1A0-470D-E2E6-D1C9D64D5E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itle 1">
            <a:extLst>
              <a:ext uri="{FF2B5EF4-FFF2-40B4-BE49-F238E27FC236}">
                <a16:creationId xmlns:a16="http://schemas.microsoft.com/office/drawing/2014/main" id="{A9885D7C-372F-4070-CDC5-723ACF48B7E9}"/>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100" kern="1200">
                <a:latin typeface="+mj-lt"/>
                <a:ea typeface="+mj-ea"/>
                <a:cs typeface="+mj-cs"/>
              </a:rPr>
              <a:t>Distribution of </a:t>
            </a:r>
            <a:r>
              <a:rPr lang="en-US" sz="6100"/>
              <a:t>Target </a:t>
            </a:r>
            <a:r>
              <a:rPr lang="en-US" sz="6100" kern="1200">
                <a:latin typeface="+mj-lt"/>
                <a:ea typeface="+mj-ea"/>
                <a:cs typeface="+mj-cs"/>
              </a:rPr>
              <a:t>Features</a:t>
            </a:r>
          </a:p>
        </p:txBody>
      </p:sp>
      <p:sp>
        <p:nvSpPr>
          <p:cNvPr id="48" name="sketch line">
            <a:extLst>
              <a:ext uri="{FF2B5EF4-FFF2-40B4-BE49-F238E27FC236}">
                <a16:creationId xmlns:a16="http://schemas.microsoft.com/office/drawing/2014/main" id="{97136B16-FF63-B538-6F37-3F5291F7B7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sX0" fmla="*/ 0 w 4572000"/>
              <a:gd name="csY0" fmla="*/ 0 h 18288"/>
              <a:gd name="csX1" fmla="*/ 515983 w 4572000"/>
              <a:gd name="csY1" fmla="*/ 0 h 18288"/>
              <a:gd name="csX2" fmla="*/ 1031966 w 4572000"/>
              <a:gd name="csY2" fmla="*/ 0 h 18288"/>
              <a:gd name="csX3" fmla="*/ 1639389 w 4572000"/>
              <a:gd name="csY3" fmla="*/ 0 h 18288"/>
              <a:gd name="csX4" fmla="*/ 2383971 w 4572000"/>
              <a:gd name="csY4" fmla="*/ 0 h 18288"/>
              <a:gd name="csX5" fmla="*/ 2945674 w 4572000"/>
              <a:gd name="csY5" fmla="*/ 0 h 18288"/>
              <a:gd name="csX6" fmla="*/ 3507377 w 4572000"/>
              <a:gd name="csY6" fmla="*/ 0 h 18288"/>
              <a:gd name="csX7" fmla="*/ 4572000 w 4572000"/>
              <a:gd name="csY7" fmla="*/ 0 h 18288"/>
              <a:gd name="csX8" fmla="*/ 4572000 w 4572000"/>
              <a:gd name="csY8" fmla="*/ 18288 h 18288"/>
              <a:gd name="csX9" fmla="*/ 3873137 w 4572000"/>
              <a:gd name="csY9" fmla="*/ 18288 h 18288"/>
              <a:gd name="csX10" fmla="*/ 3311434 w 4572000"/>
              <a:gd name="csY10" fmla="*/ 18288 h 18288"/>
              <a:gd name="csX11" fmla="*/ 2749731 w 4572000"/>
              <a:gd name="csY11" fmla="*/ 18288 h 18288"/>
              <a:gd name="csX12" fmla="*/ 2050869 w 4572000"/>
              <a:gd name="csY12" fmla="*/ 18288 h 18288"/>
              <a:gd name="csX13" fmla="*/ 1306286 w 4572000"/>
              <a:gd name="csY13" fmla="*/ 18288 h 18288"/>
              <a:gd name="csX14" fmla="*/ 790303 w 4572000"/>
              <a:gd name="csY14" fmla="*/ 18288 h 18288"/>
              <a:gd name="csX15" fmla="*/ 0 w 4572000"/>
              <a:gd name="csY15" fmla="*/ 18288 h 18288"/>
              <a:gd name="csX16" fmla="*/ 0 w 4572000"/>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EBE1DFA-D580-B393-E5B1-139D3B905862}"/>
              </a:ext>
            </a:extLst>
          </p:cNvPr>
          <p:cNvPicPr>
            <a:picLocks noChangeAspect="1"/>
          </p:cNvPicPr>
          <p:nvPr/>
        </p:nvPicPr>
        <p:blipFill>
          <a:blip r:embed="rId2"/>
          <a:stretch>
            <a:fillRect/>
          </a:stretch>
        </p:blipFill>
        <p:spPr>
          <a:xfrm>
            <a:off x="3336681" y="1945167"/>
            <a:ext cx="8220808" cy="4278924"/>
          </a:xfrm>
          <a:prstGeom prst="rect">
            <a:avLst/>
          </a:prstGeom>
        </p:spPr>
      </p:pic>
      <p:sp>
        <p:nvSpPr>
          <p:cNvPr id="3" name="TextBox 2">
            <a:extLst>
              <a:ext uri="{FF2B5EF4-FFF2-40B4-BE49-F238E27FC236}">
                <a16:creationId xmlns:a16="http://schemas.microsoft.com/office/drawing/2014/main" id="{62E19362-83E3-EDF0-B144-95A316ECC655}"/>
              </a:ext>
            </a:extLst>
          </p:cNvPr>
          <p:cNvSpPr txBox="1"/>
          <p:nvPr/>
        </p:nvSpPr>
        <p:spPr>
          <a:xfrm>
            <a:off x="293076" y="2183422"/>
            <a:ext cx="274026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After defining our binary target variable, we identified a significant class imbalance. This imbalance becomes and important consideration when we move into the modeling phase.</a:t>
            </a:r>
          </a:p>
        </p:txBody>
      </p:sp>
    </p:spTree>
    <p:extLst>
      <p:ext uri="{BB962C8B-B14F-4D97-AF65-F5344CB8AC3E}">
        <p14:creationId xmlns:p14="http://schemas.microsoft.com/office/powerpoint/2010/main" val="1906994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60BFD1A-0A19-DA8B-D17B-8A432EF6EF30}"/>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305F23C-AEEA-7DA0-A3DE-9C115D4BE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AEB9A3D-247A-AA59-2474-46B379CAAC15}"/>
              </a:ext>
            </a:extLst>
          </p:cNvPr>
          <p:cNvPicPr>
            <a:picLocks noChangeAspect="1"/>
          </p:cNvPicPr>
          <p:nvPr/>
        </p:nvPicPr>
        <p:blipFill>
          <a:blip r:embed="rId2"/>
          <a:srcRect t="3153" r="31053" b="5937"/>
          <a:stretch>
            <a:fillRect/>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DC2F3A0F-1DF9-594C-71B4-A2B4BF9A9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5F0876-2458-E1E8-4E78-C8DDB0507186}"/>
              </a:ext>
            </a:extLst>
          </p:cNvPr>
          <p:cNvSpPr>
            <a:spLocks noGrp="1"/>
          </p:cNvSpPr>
          <p:nvPr>
            <p:ph type="title"/>
          </p:nvPr>
        </p:nvSpPr>
        <p:spPr>
          <a:xfrm>
            <a:off x="477981" y="2657248"/>
            <a:ext cx="3990703" cy="1669249"/>
          </a:xfrm>
        </p:spPr>
        <p:txBody>
          <a:bodyPr vert="horz" lIns="91440" tIns="45720" rIns="91440" bIns="45720" rtlCol="0" anchor="b">
            <a:normAutofit/>
          </a:bodyPr>
          <a:lstStyle/>
          <a:p>
            <a:r>
              <a:rPr lang="en-US" sz="4800"/>
              <a:t>Model Construction</a:t>
            </a:r>
          </a:p>
        </p:txBody>
      </p:sp>
      <p:sp>
        <p:nvSpPr>
          <p:cNvPr id="24" name="Rectangle 23">
            <a:extLst>
              <a:ext uri="{FF2B5EF4-FFF2-40B4-BE49-F238E27FC236}">
                <a16:creationId xmlns:a16="http://schemas.microsoft.com/office/drawing/2014/main" id="{D6F7706B-AEF5-2B85-6345-148E1F39E4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54DA799A-C59A-8D97-5980-4ECC0E8B6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6095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1E922-160F-9ED9-FEE7-6D18B907219F}"/>
              </a:ext>
            </a:extLst>
          </p:cNvPr>
          <p:cNvSpPr>
            <a:spLocks noGrp="1"/>
          </p:cNvSpPr>
          <p:nvPr>
            <p:ph type="title"/>
          </p:nvPr>
        </p:nvSpPr>
        <p:spPr>
          <a:xfrm>
            <a:off x="838200" y="157745"/>
            <a:ext cx="10515600" cy="1325563"/>
          </a:xfrm>
        </p:spPr>
        <p:txBody>
          <a:bodyPr/>
          <a:lstStyle/>
          <a:p>
            <a:r>
              <a:rPr lang="en-US"/>
              <a:t>Model Construction and Validation</a:t>
            </a:r>
          </a:p>
        </p:txBody>
      </p:sp>
      <p:sp>
        <p:nvSpPr>
          <p:cNvPr id="3" name="Content Placeholder 2">
            <a:extLst>
              <a:ext uri="{FF2B5EF4-FFF2-40B4-BE49-F238E27FC236}">
                <a16:creationId xmlns:a16="http://schemas.microsoft.com/office/drawing/2014/main" id="{412DC8AA-96E7-1AFD-8965-DC26F31B7061}"/>
              </a:ext>
            </a:extLst>
          </p:cNvPr>
          <p:cNvSpPr>
            <a:spLocks noGrp="1"/>
          </p:cNvSpPr>
          <p:nvPr>
            <p:ph idx="1"/>
          </p:nvPr>
        </p:nvSpPr>
        <p:spPr>
          <a:xfrm>
            <a:off x="8763028" y="2140600"/>
            <a:ext cx="3405170" cy="4316702"/>
          </a:xfrm>
        </p:spPr>
        <p:txBody>
          <a:bodyPr vert="horz" lIns="91440" tIns="45720" rIns="91440" bIns="45720" rtlCol="0" anchor="t">
            <a:normAutofit fontScale="92500" lnSpcReduction="10000"/>
          </a:bodyPr>
          <a:lstStyle/>
          <a:p>
            <a:pPr>
              <a:buNone/>
            </a:pPr>
            <a:r>
              <a:rPr lang="en-US" sz="1600" b="1"/>
              <a:t>Evaluation Metrics:</a:t>
            </a:r>
          </a:p>
          <a:p>
            <a:pPr>
              <a:buFont typeface="Arial"/>
              <a:buChar char="•"/>
            </a:pPr>
            <a:r>
              <a:rPr lang="en-US" sz="1600"/>
              <a:t>ROC-AUC (overall ranking ability)</a:t>
            </a:r>
            <a:br>
              <a:rPr lang="en-US" sz="1600"/>
            </a:br>
            <a:br>
              <a:rPr lang="en-US" sz="1600">
                <a:latin typeface="Arial"/>
                <a:cs typeface="Arial"/>
              </a:rPr>
            </a:br>
            <a:endParaRPr lang="en-US" sz="1600">
              <a:latin typeface="Arial"/>
              <a:cs typeface="Arial"/>
            </a:endParaRPr>
          </a:p>
          <a:p>
            <a:pPr>
              <a:buFont typeface="Arial"/>
              <a:buChar char="•"/>
            </a:pPr>
            <a:r>
              <a:rPr lang="en-US" sz="1600"/>
              <a:t>PR-AUC (performance on rare positives)</a:t>
            </a:r>
            <a:br>
              <a:rPr lang="en-US" sz="1600"/>
            </a:br>
            <a:br>
              <a:rPr lang="en-US" sz="1600"/>
            </a:br>
            <a:endParaRPr lang="en-US" sz="1600"/>
          </a:p>
          <a:p>
            <a:pPr>
              <a:buFont typeface="Arial"/>
              <a:buChar char="•"/>
            </a:pPr>
            <a:r>
              <a:rPr lang="en-US" sz="1600"/>
              <a:t>Precision@Top-20 % (clinical targeting usefulness)</a:t>
            </a:r>
            <a:br>
              <a:rPr lang="en-US" sz="1600"/>
            </a:br>
            <a:br>
              <a:rPr lang="en-US" sz="1600"/>
            </a:br>
            <a:endParaRPr lang="en-US" sz="1600"/>
          </a:p>
          <a:p>
            <a:pPr>
              <a:buFont typeface="Arial"/>
              <a:buChar char="•"/>
            </a:pPr>
            <a:r>
              <a:rPr lang="en-US" sz="1600"/>
              <a:t>F1 score (balance of precision and recall)</a:t>
            </a:r>
            <a:br>
              <a:rPr lang="en-US" sz="1600">
                <a:latin typeface="Arial"/>
                <a:cs typeface="Arial"/>
              </a:rPr>
            </a:br>
            <a:br>
              <a:rPr lang="en-US" sz="1100">
                <a:latin typeface="Arial"/>
                <a:cs typeface="Arial"/>
              </a:rPr>
            </a:br>
            <a:endParaRPr lang="en-US" sz="1100">
              <a:latin typeface="Arial"/>
              <a:cs typeface="Arial"/>
            </a:endParaRPr>
          </a:p>
          <a:p>
            <a:pPr marL="0" indent="0">
              <a:buNone/>
            </a:pPr>
            <a:br>
              <a:rPr lang="en-US"/>
            </a:br>
            <a:endParaRPr lang="en-US"/>
          </a:p>
        </p:txBody>
      </p:sp>
      <p:sp>
        <p:nvSpPr>
          <p:cNvPr id="5" name="Content Placeholder 2">
            <a:extLst>
              <a:ext uri="{FF2B5EF4-FFF2-40B4-BE49-F238E27FC236}">
                <a16:creationId xmlns:a16="http://schemas.microsoft.com/office/drawing/2014/main" id="{4EE9BA76-2AA5-F4DD-6928-10482EE8E012}"/>
              </a:ext>
            </a:extLst>
          </p:cNvPr>
          <p:cNvSpPr txBox="1">
            <a:spLocks/>
          </p:cNvSpPr>
          <p:nvPr/>
        </p:nvSpPr>
        <p:spPr>
          <a:xfrm>
            <a:off x="838375" y="2104731"/>
            <a:ext cx="7516162" cy="4476418"/>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r>
              <a:rPr lang="en-US" sz="2300"/>
              <a:t>Task Type: Binary classification</a:t>
            </a:r>
          </a:p>
          <a:p>
            <a:pPr>
              <a:buFont typeface="Arial" panose="020B0604020202020204" pitchFamily="34" charset="0"/>
              <a:buNone/>
            </a:pPr>
            <a:r>
              <a:rPr lang="en-US" sz="2300"/>
              <a:t>Target variable: readmitted &lt;30 days (1) vs ≥30 days or no readmission (0)</a:t>
            </a:r>
          </a:p>
          <a:p>
            <a:pPr>
              <a:buFont typeface="Arial" panose="020B0604020202020204" pitchFamily="34" charset="0"/>
              <a:buNone/>
            </a:pPr>
            <a:r>
              <a:rPr lang="en-US" sz="2300"/>
              <a:t>Imbalance: ~11% positive (readmitted within 30 days)</a:t>
            </a:r>
          </a:p>
          <a:p>
            <a:pPr>
              <a:buNone/>
            </a:pPr>
            <a:endParaRPr lang="en-US" sz="2300"/>
          </a:p>
          <a:p>
            <a:pPr>
              <a:buNone/>
            </a:pPr>
            <a:r>
              <a:rPr lang="en-US" sz="2300"/>
              <a:t>      1. </a:t>
            </a:r>
            <a:r>
              <a:rPr lang="en-US" sz="2300" b="1"/>
              <a:t>Cohort &amp; Target Definition</a:t>
            </a:r>
          </a:p>
          <a:p>
            <a:pPr>
              <a:buFont typeface="Arial"/>
              <a:buChar char="•"/>
            </a:pPr>
            <a:r>
              <a:rPr lang="en-US" sz="2300"/>
              <a:t>Target: Binary Class (&lt;30 Days vs. All Others).</a:t>
            </a:r>
          </a:p>
          <a:p>
            <a:pPr>
              <a:buFont typeface="Arial"/>
              <a:buChar char="•"/>
            </a:pPr>
            <a:r>
              <a:rPr lang="en-US" sz="2300"/>
              <a:t>Exclusions: Death / Hospice (ineligible for readmission).</a:t>
            </a:r>
          </a:p>
          <a:p>
            <a:pPr>
              <a:buFont typeface="Arial"/>
              <a:buChar char="•"/>
            </a:pPr>
            <a:r>
              <a:rPr lang="en-US" sz="1900">
                <a:solidFill>
                  <a:srgbClr val="1F1F1F"/>
                </a:solidFill>
                <a:cs typeface="Arial"/>
              </a:rPr>
              <a:t>Imbalance Handling: ~11% Positive Class; addressed via </a:t>
            </a:r>
            <a:r>
              <a:rPr lang="en-US" sz="1900" err="1">
                <a:solidFill>
                  <a:srgbClr val="444746"/>
                </a:solidFill>
                <a:cs typeface="Arial"/>
              </a:rPr>
              <a:t>scale_pos_weight</a:t>
            </a:r>
            <a:r>
              <a:rPr lang="en-US" sz="1900">
                <a:solidFill>
                  <a:srgbClr val="1F1F1F"/>
                </a:solidFill>
                <a:cs typeface="Arial"/>
              </a:rPr>
              <a:t> to penalize false negatives.</a:t>
            </a:r>
          </a:p>
          <a:p>
            <a:pPr indent="0">
              <a:buNone/>
            </a:pPr>
            <a:r>
              <a:rPr lang="en-US" sz="2300"/>
              <a:t>2. </a:t>
            </a:r>
            <a:r>
              <a:rPr lang="en-US" sz="2300" b="1"/>
              <a:t>Leakage Prevention (Crucial Step)</a:t>
            </a:r>
          </a:p>
          <a:p>
            <a:pPr>
              <a:buFont typeface="Arial"/>
              <a:buChar char="•"/>
            </a:pPr>
            <a:r>
              <a:rPr lang="en-US" sz="2300"/>
              <a:t>Risk: "Time-Travel" (training on a patient's future visit to predict their past).</a:t>
            </a:r>
          </a:p>
          <a:p>
            <a:pPr>
              <a:buFont typeface="Arial"/>
              <a:buChar char="•"/>
            </a:pPr>
            <a:r>
              <a:rPr lang="en-US" sz="1900">
                <a:solidFill>
                  <a:srgbClr val="1F1F1F"/>
                </a:solidFill>
                <a:cs typeface="Arial"/>
              </a:rPr>
              <a:t>Solution: </a:t>
            </a:r>
            <a:r>
              <a:rPr lang="en-US" sz="1900" err="1">
                <a:solidFill>
                  <a:srgbClr val="444746"/>
                </a:solidFill>
                <a:cs typeface="Arial"/>
              </a:rPr>
              <a:t>GroupShuffleSplit</a:t>
            </a:r>
            <a:r>
              <a:rPr lang="en-US" sz="1900">
                <a:solidFill>
                  <a:srgbClr val="1F1F1F"/>
                </a:solidFill>
                <a:cs typeface="Arial"/>
              </a:rPr>
              <a:t> on </a:t>
            </a:r>
            <a:r>
              <a:rPr lang="en-US" sz="1900" err="1">
                <a:solidFill>
                  <a:srgbClr val="444746"/>
                </a:solidFill>
                <a:cs typeface="Arial"/>
              </a:rPr>
              <a:t>patient_nbr</a:t>
            </a:r>
            <a:r>
              <a:rPr lang="en-US" sz="1900">
                <a:solidFill>
                  <a:srgbClr val="1F1F1F"/>
                </a:solidFill>
                <a:cs typeface="Arial"/>
              </a:rPr>
              <a:t>.</a:t>
            </a:r>
          </a:p>
          <a:p>
            <a:pPr>
              <a:buFont typeface="Arial"/>
              <a:buChar char="•"/>
            </a:pPr>
            <a:r>
              <a:rPr lang="en-US" sz="2300"/>
              <a:t>Outcome: Enforced strict separation—no patient ID overlaps between Train and Test sets.</a:t>
            </a:r>
          </a:p>
          <a:p>
            <a:pPr indent="0">
              <a:buNone/>
            </a:pPr>
            <a:r>
              <a:rPr lang="en-US" sz="2300"/>
              <a:t>3.</a:t>
            </a:r>
            <a:r>
              <a:rPr lang="en-US" sz="2300" b="1"/>
              <a:t> Feature Engineering</a:t>
            </a:r>
          </a:p>
          <a:p>
            <a:pPr>
              <a:buFont typeface="Arial"/>
              <a:buChar char="•"/>
            </a:pPr>
            <a:r>
              <a:rPr lang="en-US" sz="1900">
                <a:solidFill>
                  <a:srgbClr val="1F1F1F"/>
                </a:solidFill>
                <a:cs typeface="Arial"/>
              </a:rPr>
              <a:t>New Feature: </a:t>
            </a:r>
            <a:r>
              <a:rPr lang="en-US" sz="1900" err="1">
                <a:solidFill>
                  <a:srgbClr val="444746"/>
                </a:solidFill>
                <a:cs typeface="Arial"/>
              </a:rPr>
              <a:t>visit_count</a:t>
            </a:r>
            <a:r>
              <a:rPr lang="en-US" sz="1900">
                <a:solidFill>
                  <a:srgbClr val="1F1F1F"/>
                </a:solidFill>
                <a:cs typeface="Arial"/>
              </a:rPr>
              <a:t> (Aggregated historical inpatient/outpatient visits).</a:t>
            </a:r>
          </a:p>
          <a:p>
            <a:pPr>
              <a:buFont typeface="Arial"/>
              <a:buChar char="•"/>
            </a:pPr>
            <a:r>
              <a:rPr lang="en-US" sz="2300"/>
              <a:t>Result: Proved to be a stronger predictor of "instability" than static lab results (e.g., A1C).</a:t>
            </a:r>
          </a:p>
          <a:p>
            <a:pPr>
              <a:buFont typeface="Arial" panose="020B0604020202020204" pitchFamily="34" charset="0"/>
              <a:buNone/>
            </a:pPr>
            <a:br>
              <a:rPr lang="en-US"/>
            </a:br>
            <a:endParaRPr lang="en-US" sz="1500">
              <a:latin typeface="Arial"/>
              <a:cs typeface="Arial"/>
            </a:endParaRPr>
          </a:p>
        </p:txBody>
      </p:sp>
      <p:sp>
        <p:nvSpPr>
          <p:cNvPr id="7" name="TextBox 6">
            <a:extLst>
              <a:ext uri="{FF2B5EF4-FFF2-40B4-BE49-F238E27FC236}">
                <a16:creationId xmlns:a16="http://schemas.microsoft.com/office/drawing/2014/main" id="{3B9FB58E-6C57-E4AC-E6AD-DC2FFC2DFBEA}"/>
              </a:ext>
            </a:extLst>
          </p:cNvPr>
          <p:cNvSpPr txBox="1"/>
          <p:nvPr/>
        </p:nvSpPr>
        <p:spPr>
          <a:xfrm>
            <a:off x="840592" y="1251493"/>
            <a:ext cx="934516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Goal: Predict 30-day hospital readmission among diabetic patients using the UCI Diabetes Readmission dataset (101,766 records, 8 numeric, 38 categorical features).</a:t>
            </a:r>
          </a:p>
          <a:p>
            <a:pPr algn="ctr"/>
            <a:endParaRPr lang="en-US"/>
          </a:p>
        </p:txBody>
      </p:sp>
    </p:spTree>
    <p:extLst>
      <p:ext uri="{BB962C8B-B14F-4D97-AF65-F5344CB8AC3E}">
        <p14:creationId xmlns:p14="http://schemas.microsoft.com/office/powerpoint/2010/main" val="2765999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9D00A2A-46C0-CA9D-65FC-10CA332BDFCE}"/>
              </a:ext>
            </a:extLst>
          </p:cNvPr>
          <p:cNvSpPr>
            <a:spLocks noGrp="1"/>
          </p:cNvSpPr>
          <p:nvPr>
            <p:ph type="title"/>
          </p:nvPr>
        </p:nvSpPr>
        <p:spPr>
          <a:xfrm>
            <a:off x="838200" y="1412488"/>
            <a:ext cx="2899189" cy="1381159"/>
          </a:xfrm>
        </p:spPr>
        <p:txBody>
          <a:bodyPr vert="horz" lIns="91440" tIns="45720" rIns="91440" bIns="45720" rtlCol="0" anchor="t">
            <a:normAutofit/>
          </a:bodyPr>
          <a:lstStyle/>
          <a:p>
            <a:r>
              <a:rPr lang="en-US" sz="4000" kern="1200">
                <a:solidFill>
                  <a:srgbClr val="FFFFFF"/>
                </a:solidFill>
                <a:latin typeface="+mj-lt"/>
                <a:ea typeface="+mj-ea"/>
                <a:cs typeface="+mj-cs"/>
              </a:rPr>
              <a:t>Model Portfolio</a:t>
            </a:r>
          </a:p>
        </p:txBody>
      </p:sp>
      <p:sp>
        <p:nvSpPr>
          <p:cNvPr id="3" name="Content Placeholder 2">
            <a:extLst>
              <a:ext uri="{FF2B5EF4-FFF2-40B4-BE49-F238E27FC236}">
                <a16:creationId xmlns:a16="http://schemas.microsoft.com/office/drawing/2014/main" id="{C5A1EC41-ACF5-5195-7D7D-E69E0812A51B}"/>
              </a:ext>
            </a:extLst>
          </p:cNvPr>
          <p:cNvSpPr>
            <a:spLocks noGrp="1"/>
          </p:cNvSpPr>
          <p:nvPr>
            <p:ph idx="1"/>
          </p:nvPr>
        </p:nvSpPr>
        <p:spPr>
          <a:xfrm>
            <a:off x="4380855" y="1108654"/>
            <a:ext cx="3427283" cy="5235788"/>
          </a:xfrm>
        </p:spPr>
        <p:txBody>
          <a:bodyPr vert="horz" lIns="91440" tIns="45720" rIns="91440" bIns="45720" rtlCol="0" anchor="t">
            <a:normAutofit/>
          </a:bodyPr>
          <a:lstStyle/>
          <a:p>
            <a:pPr marL="0" indent="0">
              <a:buNone/>
            </a:pPr>
            <a:r>
              <a:rPr lang="en-US" sz="1400" b="1"/>
              <a:t>Model </a:t>
            </a:r>
            <a:r>
              <a:rPr lang="en-US" sz="1700" b="1"/>
              <a:t>Comparison</a:t>
            </a:r>
            <a:endParaRPr lang="en-US" sz="1700"/>
          </a:p>
          <a:p>
            <a:r>
              <a:rPr lang="en-US" sz="1700"/>
              <a:t>Logistic Regression – interpretable linear baseline.</a:t>
            </a:r>
            <a:br>
              <a:rPr lang="en-US" sz="1700"/>
            </a:br>
            <a:br>
              <a:rPr lang="en-US" sz="1700"/>
            </a:br>
            <a:endParaRPr lang="en-US" sz="1700"/>
          </a:p>
          <a:p>
            <a:r>
              <a:rPr lang="en-US" sz="1700"/>
              <a:t>Random Forest – ensemble of decision trees capturing non-linear patterns.</a:t>
            </a:r>
            <a:br>
              <a:rPr lang="en-US" sz="1700"/>
            </a:br>
            <a:br>
              <a:rPr lang="en-US" sz="1700"/>
            </a:br>
            <a:endParaRPr lang="en-US" sz="1700"/>
          </a:p>
          <a:p>
            <a:r>
              <a:rPr lang="en-US" sz="1700"/>
              <a:t>Gradient Boosting – sequential tree model emphasizing hard cases.</a:t>
            </a:r>
            <a:br>
              <a:rPr lang="en-US" sz="1700"/>
            </a:br>
            <a:br>
              <a:rPr lang="en-US" sz="1700"/>
            </a:br>
            <a:endParaRPr lang="en-US" sz="1700"/>
          </a:p>
          <a:p>
            <a:r>
              <a:rPr lang="en-US" sz="1700" err="1"/>
              <a:t>XGBoost</a:t>
            </a:r>
            <a:r>
              <a:rPr lang="en-US" sz="1700"/>
              <a:t> – optimized gradient boosting; best for structured data.</a:t>
            </a:r>
            <a:br>
              <a:rPr lang="en-US" sz="1700"/>
            </a:br>
            <a:br>
              <a:rPr lang="en-US" sz="1400"/>
            </a:br>
            <a:endParaRPr lang="en-US" sz="1400"/>
          </a:p>
          <a:p>
            <a:endParaRPr lang="en-US" sz="1100"/>
          </a:p>
        </p:txBody>
      </p:sp>
      <p:cxnSp>
        <p:nvCxnSpPr>
          <p:cNvPr id="13" name="Straight Connector 12">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7E601209-4AB0-AE57-D02C-F3677C015A61}"/>
              </a:ext>
            </a:extLst>
          </p:cNvPr>
          <p:cNvSpPr txBox="1">
            <a:spLocks/>
          </p:cNvSpPr>
          <p:nvPr/>
        </p:nvSpPr>
        <p:spPr>
          <a:xfrm>
            <a:off x="8437136" y="1108654"/>
            <a:ext cx="3197701" cy="436384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700" b="1"/>
              <a:t>Design Choices:</a:t>
            </a:r>
            <a:endParaRPr lang="en-US" sz="1700"/>
          </a:p>
          <a:p>
            <a:r>
              <a:rPr lang="en-US" sz="1700"/>
              <a:t>Missing values handled; categorical variables encoded; numeric features scaled.</a:t>
            </a:r>
            <a:br>
              <a:rPr lang="en-US" sz="1700"/>
            </a:br>
            <a:br>
              <a:rPr lang="en-US" sz="1700"/>
            </a:br>
            <a:endParaRPr lang="en-US" sz="1700"/>
          </a:p>
          <a:p>
            <a:r>
              <a:rPr lang="en-US" sz="1700"/>
              <a:t>Class imbalance addressed with </a:t>
            </a:r>
            <a:r>
              <a:rPr lang="en-US" sz="1700" err="1"/>
              <a:t>class_weight</a:t>
            </a:r>
            <a:r>
              <a:rPr lang="en-US" sz="1700"/>
              <a:t>=‘balanced’.</a:t>
            </a:r>
            <a:br>
              <a:rPr lang="en-US" sz="1700"/>
            </a:br>
            <a:br>
              <a:rPr lang="en-US" sz="1700"/>
            </a:br>
            <a:endParaRPr lang="en-US" sz="1700"/>
          </a:p>
          <a:p>
            <a:r>
              <a:rPr lang="en-US" sz="1700"/>
              <a:t>Consistent preprocessing pipeline applied to all models.</a:t>
            </a:r>
          </a:p>
          <a:p>
            <a:pPr marL="0"/>
            <a:endParaRPr lang="en-US" sz="1700"/>
          </a:p>
        </p:txBody>
      </p:sp>
    </p:spTree>
    <p:extLst>
      <p:ext uri="{BB962C8B-B14F-4D97-AF65-F5344CB8AC3E}">
        <p14:creationId xmlns:p14="http://schemas.microsoft.com/office/powerpoint/2010/main" val="3950587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ACA2A-EB83-156F-1C5C-9E93A44E9F7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Model Performance (Base vs Cross-Validation)</a:t>
            </a:r>
          </a:p>
        </p:txBody>
      </p:sp>
      <p:graphicFrame>
        <p:nvGraphicFramePr>
          <p:cNvPr id="7" name="Content Placeholder 6">
            <a:extLst>
              <a:ext uri="{FF2B5EF4-FFF2-40B4-BE49-F238E27FC236}">
                <a16:creationId xmlns:a16="http://schemas.microsoft.com/office/drawing/2014/main" id="{9F391B9B-D9AF-74CB-A247-86BE67CF4EBC}"/>
              </a:ext>
            </a:extLst>
          </p:cNvPr>
          <p:cNvGraphicFramePr>
            <a:graphicFrameLocks noGrp="1"/>
          </p:cNvGraphicFramePr>
          <p:nvPr>
            <p:ph idx="1"/>
            <p:extLst>
              <p:ext uri="{D42A27DB-BD31-4B8C-83A1-F6EECF244321}">
                <p14:modId xmlns:p14="http://schemas.microsoft.com/office/powerpoint/2010/main" val="503448260"/>
              </p:ext>
            </p:extLst>
          </p:nvPr>
        </p:nvGraphicFramePr>
        <p:xfrm>
          <a:off x="450272" y="2189018"/>
          <a:ext cx="11337196" cy="2838090"/>
        </p:xfrm>
        <a:graphic>
          <a:graphicData uri="http://schemas.openxmlformats.org/drawingml/2006/table">
            <a:tbl>
              <a:tblPr bandRow="1">
                <a:tableStyleId>{5C22544A-7EE6-4342-B048-85BDC9FD1C3A}</a:tableStyleId>
              </a:tblPr>
              <a:tblGrid>
                <a:gridCol w="2834299">
                  <a:extLst>
                    <a:ext uri="{9D8B030D-6E8A-4147-A177-3AD203B41FA5}">
                      <a16:colId xmlns:a16="http://schemas.microsoft.com/office/drawing/2014/main" val="1871753166"/>
                    </a:ext>
                  </a:extLst>
                </a:gridCol>
                <a:gridCol w="2834299">
                  <a:extLst>
                    <a:ext uri="{9D8B030D-6E8A-4147-A177-3AD203B41FA5}">
                      <a16:colId xmlns:a16="http://schemas.microsoft.com/office/drawing/2014/main" val="450247923"/>
                    </a:ext>
                  </a:extLst>
                </a:gridCol>
                <a:gridCol w="2834299">
                  <a:extLst>
                    <a:ext uri="{9D8B030D-6E8A-4147-A177-3AD203B41FA5}">
                      <a16:colId xmlns:a16="http://schemas.microsoft.com/office/drawing/2014/main" val="2458923792"/>
                    </a:ext>
                  </a:extLst>
                </a:gridCol>
                <a:gridCol w="2834299">
                  <a:extLst>
                    <a:ext uri="{9D8B030D-6E8A-4147-A177-3AD203B41FA5}">
                      <a16:colId xmlns:a16="http://schemas.microsoft.com/office/drawing/2014/main" val="1631218074"/>
                    </a:ext>
                  </a:extLst>
                </a:gridCol>
              </a:tblGrid>
              <a:tr h="549307">
                <a:tc>
                  <a:txBody>
                    <a:bodyPr/>
                    <a:lstStyle/>
                    <a:p>
                      <a:pPr rtl="0" fontAlgn="t">
                        <a:spcAft>
                          <a:spcPts val="2400"/>
                        </a:spcAft>
                        <a:buNone/>
                      </a:pPr>
                      <a:r>
                        <a:rPr lang="en-US" sz="1400" b="1" i="0" u="none" strike="noStrike">
                          <a:solidFill>
                            <a:srgbClr val="1F1F1F"/>
                          </a:solidFill>
                          <a:effectLst/>
                          <a:latin typeface="Aptos"/>
                        </a:rPr>
                        <a:t>Model</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CV AUC (Mean)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Precision (Top 20%)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Key Observation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4067705475"/>
                  </a:ext>
                </a:extLst>
              </a:tr>
              <a:tr h="752756">
                <a:tc>
                  <a:txBody>
                    <a:bodyPr/>
                    <a:lstStyle/>
                    <a:p>
                      <a:pPr rtl="0" fontAlgn="t">
                        <a:spcAft>
                          <a:spcPts val="2400"/>
                        </a:spcAft>
                        <a:buNone/>
                      </a:pPr>
                      <a:r>
                        <a:rPr lang="en-US" sz="1400" b="1" i="0" u="none" strike="noStrike">
                          <a:solidFill>
                            <a:srgbClr val="1F1F1F"/>
                          </a:solidFill>
                          <a:effectLst/>
                          <a:latin typeface="Aptos"/>
                        </a:rPr>
                        <a:t>Logistic Regression</a:t>
                      </a:r>
                      <a:r>
                        <a:rPr lang="en-US" sz="1400" b="0" i="0" u="none" strike="noStrike">
                          <a:solidFill>
                            <a:srgbClr val="1F1F1F"/>
                          </a:solidFill>
                          <a:effectLst/>
                          <a:latin typeface="Aptos"/>
                        </a:rPr>
                        <a:t> (Baseline)</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0.660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19.5%</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Established linear "ceiling"; limited by feature complexity.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871043838"/>
                  </a:ext>
                </a:extLst>
              </a:tr>
              <a:tr h="600170">
                <a:tc>
                  <a:txBody>
                    <a:bodyPr/>
                    <a:lstStyle/>
                    <a:p>
                      <a:pPr rtl="0" fontAlgn="t">
                        <a:spcAft>
                          <a:spcPts val="2400"/>
                        </a:spcAft>
                        <a:buNone/>
                      </a:pPr>
                      <a:r>
                        <a:rPr lang="en-US" sz="1400" b="1" i="0" u="none" strike="noStrike">
                          <a:solidFill>
                            <a:srgbClr val="1F1F1F"/>
                          </a:solidFill>
                          <a:effectLst/>
                          <a:latin typeface="Aptos"/>
                        </a:rPr>
                        <a:t>Random Forest</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0.662</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20.1%</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Struggled to significantly outperform the baseline.</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260751711"/>
                  </a:ext>
                </a:extLst>
              </a:tr>
              <a:tr h="935857">
                <a:tc>
                  <a:txBody>
                    <a:bodyPr/>
                    <a:lstStyle/>
                    <a:p>
                      <a:pPr rtl="0" fontAlgn="t">
                        <a:spcAft>
                          <a:spcPts val="2400"/>
                        </a:spcAft>
                        <a:buNone/>
                      </a:pPr>
                      <a:r>
                        <a:rPr lang="en-US" sz="1400" b="1" i="0" u="none" strike="noStrike" err="1">
                          <a:solidFill>
                            <a:srgbClr val="1F1F1F"/>
                          </a:solidFill>
                          <a:effectLst/>
                          <a:latin typeface="Aptos"/>
                        </a:rPr>
                        <a:t>XGBoost</a:t>
                      </a:r>
                      <a:r>
                        <a:rPr lang="en-US" sz="1400" b="0" i="0" u="none" strike="noStrike">
                          <a:solidFill>
                            <a:srgbClr val="1F1F1F"/>
                          </a:solidFill>
                          <a:effectLst/>
                          <a:latin typeface="Aptos"/>
                        </a:rPr>
                        <a:t> (Champion)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0.675</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a:latin typeface="Aptos"/>
                        </a:rPr>
                        <a:t>21.4%</a:t>
                      </a: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1" i="0" u="none" strike="noStrike">
                          <a:solidFill>
                            <a:srgbClr val="1F1F1F"/>
                          </a:solidFill>
                          <a:effectLst/>
                          <a:latin typeface="Aptos"/>
                        </a:rPr>
                        <a:t>Best Performance.</a:t>
                      </a:r>
                      <a:r>
                        <a:rPr lang="en-US" sz="1400" b="0" i="0" u="none" strike="noStrike">
                          <a:solidFill>
                            <a:srgbClr val="1F1F1F"/>
                          </a:solidFill>
                          <a:effectLst/>
                          <a:latin typeface="Aptos"/>
                        </a:rPr>
                        <a:t> Handled missing values natively &amp; captured non-linear interactions.</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318753137"/>
                  </a:ext>
                </a:extLst>
              </a:tr>
            </a:tbl>
          </a:graphicData>
        </a:graphic>
      </p:graphicFrame>
      <p:sp>
        <p:nvSpPr>
          <p:cNvPr id="8" name="TextBox 7">
            <a:extLst>
              <a:ext uri="{FF2B5EF4-FFF2-40B4-BE49-F238E27FC236}">
                <a16:creationId xmlns:a16="http://schemas.microsoft.com/office/drawing/2014/main" id="{0CBBDA3E-3F97-4B57-232D-A2462DABE6EE}"/>
              </a:ext>
            </a:extLst>
          </p:cNvPr>
          <p:cNvSpPr txBox="1"/>
          <p:nvPr/>
        </p:nvSpPr>
        <p:spPr>
          <a:xfrm>
            <a:off x="450274" y="1406237"/>
            <a:ext cx="8693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400" b="1">
              <a:solidFill>
                <a:srgbClr val="1F1F1F"/>
              </a:solidFill>
              <a:latin typeface="Aptos"/>
              <a:ea typeface="Arial"/>
              <a:cs typeface="Arial"/>
            </a:endParaRPr>
          </a:p>
          <a:p>
            <a:r>
              <a:rPr lang="en-US" sz="1400" b="1">
                <a:solidFill>
                  <a:srgbClr val="1F1F1F"/>
                </a:solidFill>
                <a:latin typeface="Aptos"/>
                <a:ea typeface="Arial"/>
                <a:cs typeface="Arial"/>
              </a:rPr>
              <a:t>Model Selection: </a:t>
            </a:r>
            <a:r>
              <a:rPr lang="en-US" sz="1400">
                <a:solidFill>
                  <a:srgbClr val="1F1F1F"/>
                </a:solidFill>
                <a:latin typeface="Aptos"/>
                <a:ea typeface="Arial"/>
                <a:cs typeface="Arial"/>
              </a:rPr>
              <a:t>Tested</a:t>
            </a:r>
            <a:r>
              <a:rPr lang="en-US" sz="1400" b="0" i="0" u="none" strike="noStrike">
                <a:solidFill>
                  <a:srgbClr val="1F1F1F"/>
                </a:solidFill>
                <a:latin typeface="Aptos"/>
                <a:ea typeface="Arial"/>
                <a:cs typeface="Arial"/>
              </a:rPr>
              <a:t> linear vs. non-linear approaches using 3-Fold Stratified Group Cross-Validation.</a:t>
            </a:r>
            <a:endParaRPr lang="en-US" sz="1400">
              <a:solidFill>
                <a:srgbClr val="1F1F1F"/>
              </a:solidFill>
              <a:latin typeface="Aptos"/>
              <a:cs typeface="Arial"/>
            </a:endParaRPr>
          </a:p>
        </p:txBody>
      </p:sp>
    </p:spTree>
    <p:extLst>
      <p:ext uri="{BB962C8B-B14F-4D97-AF65-F5344CB8AC3E}">
        <p14:creationId xmlns:p14="http://schemas.microsoft.com/office/powerpoint/2010/main" val="3387857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3DC88-F81D-EFDF-7309-B4617BEB7AD2}"/>
              </a:ext>
            </a:extLst>
          </p:cNvPr>
          <p:cNvSpPr>
            <a:spLocks noGrp="1"/>
          </p:cNvSpPr>
          <p:nvPr>
            <p:ph type="title"/>
          </p:nvPr>
        </p:nvSpPr>
        <p:spPr>
          <a:xfrm>
            <a:off x="838200" y="365125"/>
            <a:ext cx="10515600" cy="806018"/>
          </a:xfrm>
        </p:spPr>
        <p:txBody>
          <a:bodyPr>
            <a:normAutofit/>
          </a:bodyPr>
          <a:lstStyle/>
          <a:p>
            <a:r>
              <a:rPr lang="en-US" sz="3600"/>
              <a:t>Choosing the Right Metric for Hospital Readmission</a:t>
            </a:r>
          </a:p>
        </p:txBody>
      </p:sp>
      <p:sp>
        <p:nvSpPr>
          <p:cNvPr id="3" name="Content Placeholder 2">
            <a:extLst>
              <a:ext uri="{FF2B5EF4-FFF2-40B4-BE49-F238E27FC236}">
                <a16:creationId xmlns:a16="http://schemas.microsoft.com/office/drawing/2014/main" id="{1670451F-A6B3-750F-BA39-01B08750BBDD}"/>
              </a:ext>
            </a:extLst>
          </p:cNvPr>
          <p:cNvSpPr>
            <a:spLocks noGrp="1"/>
          </p:cNvSpPr>
          <p:nvPr>
            <p:ph idx="1"/>
          </p:nvPr>
        </p:nvSpPr>
        <p:spPr>
          <a:xfrm>
            <a:off x="332510" y="1280033"/>
            <a:ext cx="6470346" cy="5513457"/>
          </a:xfrm>
        </p:spPr>
        <p:txBody>
          <a:bodyPr vert="horz" lIns="91440" tIns="45720" rIns="91440" bIns="45720" rtlCol="0" anchor="t">
            <a:noAutofit/>
          </a:bodyPr>
          <a:lstStyle/>
          <a:p>
            <a:pPr>
              <a:buNone/>
            </a:pPr>
            <a:r>
              <a:rPr lang="en-US" sz="1400" b="1">
                <a:solidFill>
                  <a:srgbClr val="1F1F1F"/>
                </a:solidFill>
                <a:latin typeface="Aptos Display"/>
                <a:cs typeface="Arial"/>
              </a:rPr>
              <a:t>Why </a:t>
            </a:r>
            <a:r>
              <a:rPr lang="en-US" sz="1400" b="1" err="1">
                <a:solidFill>
                  <a:srgbClr val="1F1F1F"/>
                </a:solidFill>
                <a:latin typeface="Aptos Display"/>
                <a:cs typeface="Arial"/>
              </a:rPr>
              <a:t>XGBoost</a:t>
            </a:r>
            <a:r>
              <a:rPr lang="en-US" sz="1400" b="1">
                <a:solidFill>
                  <a:srgbClr val="1F1F1F"/>
                </a:solidFill>
                <a:latin typeface="Aptos Display"/>
                <a:cs typeface="Arial"/>
              </a:rPr>
              <a:t> Won:</a:t>
            </a:r>
            <a:endParaRPr lang="en-US" sz="1400">
              <a:latin typeface="Aptos Display"/>
            </a:endParaRPr>
          </a:p>
          <a:p>
            <a:pPr>
              <a:buFont typeface="Arial"/>
              <a:buChar char="•"/>
            </a:pPr>
            <a:r>
              <a:rPr lang="en-US" sz="1400" b="1">
                <a:solidFill>
                  <a:srgbClr val="1F1F1F"/>
                </a:solidFill>
                <a:latin typeface="Aptos Display"/>
                <a:cs typeface="Arial"/>
              </a:rPr>
              <a:t>Robustness:</a:t>
            </a:r>
            <a:r>
              <a:rPr lang="en-US" sz="1400">
                <a:solidFill>
                  <a:srgbClr val="1F1F1F"/>
                </a:solidFill>
                <a:latin typeface="Aptos Display"/>
                <a:cs typeface="Arial"/>
              </a:rPr>
              <a:t> Natively handled missing </a:t>
            </a:r>
            <a:r>
              <a:rPr lang="en-US" sz="1400">
                <a:solidFill>
                  <a:srgbClr val="444746"/>
                </a:solidFill>
                <a:latin typeface="Aptos Display"/>
                <a:cs typeface="Arial"/>
              </a:rPr>
              <a:t>A1Cresult</a:t>
            </a:r>
            <a:r>
              <a:rPr lang="en-US" sz="1400">
                <a:solidFill>
                  <a:srgbClr val="1F1F1F"/>
                </a:solidFill>
                <a:latin typeface="Aptos Display"/>
                <a:cs typeface="Arial"/>
              </a:rPr>
              <a:t> values (informative missingness).</a:t>
            </a:r>
            <a:endParaRPr lang="en-US" sz="1400">
              <a:latin typeface="Aptos Display"/>
            </a:endParaRPr>
          </a:p>
          <a:p>
            <a:pPr>
              <a:buNone/>
            </a:pPr>
            <a:r>
              <a:rPr lang="en-US" sz="1400" b="1">
                <a:solidFill>
                  <a:srgbClr val="1F1F1F"/>
                </a:solidFill>
                <a:latin typeface="Aptos Display"/>
                <a:cs typeface="Arial"/>
              </a:rPr>
              <a:t> Optimization:</a:t>
            </a:r>
            <a:r>
              <a:rPr lang="en-US" sz="1400">
                <a:solidFill>
                  <a:srgbClr val="1F1F1F"/>
                </a:solidFill>
                <a:latin typeface="Aptos Display"/>
                <a:cs typeface="Arial"/>
              </a:rPr>
              <a:t> Tuned via Grid Search (</a:t>
            </a:r>
            <a:r>
              <a:rPr lang="en-US" sz="1400" err="1">
                <a:solidFill>
                  <a:srgbClr val="444746"/>
                </a:solidFill>
                <a:latin typeface="Aptos Display"/>
                <a:cs typeface="Arial"/>
              </a:rPr>
              <a:t>max_depth</a:t>
            </a:r>
            <a:r>
              <a:rPr lang="en-US" sz="1400">
                <a:solidFill>
                  <a:srgbClr val="444746"/>
                </a:solidFill>
                <a:latin typeface="Aptos Display"/>
                <a:cs typeface="Arial"/>
              </a:rPr>
              <a:t>=3</a:t>
            </a:r>
            <a:r>
              <a:rPr lang="en-US" sz="1400">
                <a:solidFill>
                  <a:srgbClr val="1F1F1F"/>
                </a:solidFill>
                <a:latin typeface="Aptos Display"/>
                <a:cs typeface="Arial"/>
              </a:rPr>
              <a:t>, </a:t>
            </a:r>
            <a:r>
              <a:rPr lang="en-US" sz="1400" err="1">
                <a:solidFill>
                  <a:srgbClr val="444746"/>
                </a:solidFill>
                <a:latin typeface="Aptos Display"/>
                <a:cs typeface="Arial"/>
              </a:rPr>
              <a:t>learning_rate</a:t>
            </a:r>
            <a:r>
              <a:rPr lang="en-US" sz="1400">
                <a:solidFill>
                  <a:srgbClr val="444746"/>
                </a:solidFill>
                <a:latin typeface="Aptos Display"/>
                <a:cs typeface="Arial"/>
              </a:rPr>
              <a:t>=0.2</a:t>
            </a:r>
            <a:r>
              <a:rPr lang="en-US" sz="1400">
                <a:solidFill>
                  <a:srgbClr val="1F1F1F"/>
                </a:solidFill>
                <a:latin typeface="Aptos Display"/>
                <a:cs typeface="Arial"/>
              </a:rPr>
              <a:t>) to prevent overfitting on noisy clinical data.</a:t>
            </a:r>
          </a:p>
          <a:p>
            <a:pPr>
              <a:buNone/>
            </a:pPr>
            <a:r>
              <a:rPr lang="en-US" sz="1400" b="1">
                <a:solidFill>
                  <a:srgbClr val="1F1F1F"/>
                </a:solidFill>
                <a:latin typeface="Aptos Display"/>
                <a:cs typeface="Arial"/>
              </a:rPr>
              <a:t>The Champion Model (Results &amp; Interpretation)</a:t>
            </a:r>
            <a:endParaRPr lang="en-US" sz="1400">
              <a:latin typeface="Aptos Display"/>
            </a:endParaRPr>
          </a:p>
          <a:p>
            <a:pPr>
              <a:buNone/>
            </a:pPr>
            <a:r>
              <a:rPr lang="en-US" sz="1400">
                <a:solidFill>
                  <a:srgbClr val="1F1F1F"/>
                </a:solidFill>
                <a:latin typeface="Aptos Display"/>
                <a:cs typeface="Arial"/>
              </a:rPr>
              <a:t>Performance Ceiling:</a:t>
            </a:r>
            <a:endParaRPr lang="en-US" sz="1400">
              <a:latin typeface="Aptos Display"/>
            </a:endParaRPr>
          </a:p>
          <a:p>
            <a:pPr>
              <a:buNone/>
            </a:pPr>
            <a:r>
              <a:rPr lang="en-US" sz="1400">
                <a:solidFill>
                  <a:srgbClr val="1F1F1F"/>
                </a:solidFill>
                <a:latin typeface="Aptos Display"/>
                <a:cs typeface="Arial"/>
              </a:rPr>
              <a:t>The model stabilizes at AUC ~0.675. Adding explicit comorbidity flags (Diabetes, CHF) yielded no gain, confirming the model effectively learned these patterns from raw diagnosis codes.</a:t>
            </a:r>
            <a:endParaRPr lang="en-US" sz="1400">
              <a:latin typeface="Aptos Display"/>
            </a:endParaRPr>
          </a:p>
          <a:p>
            <a:pPr>
              <a:buNone/>
            </a:pPr>
            <a:r>
              <a:rPr lang="en-US" sz="1400" b="1">
                <a:solidFill>
                  <a:srgbClr val="1F1F1F"/>
                </a:solidFill>
                <a:latin typeface="Aptos Display"/>
                <a:cs typeface="Arial"/>
              </a:rPr>
              <a:t>Feature Importance (Top Drivers):</a:t>
            </a:r>
            <a:endParaRPr lang="en-US" sz="1400">
              <a:latin typeface="Aptos Display"/>
            </a:endParaRPr>
          </a:p>
          <a:p>
            <a:pPr>
              <a:buFont typeface="Arial"/>
              <a:buChar char="•"/>
            </a:pPr>
            <a:r>
              <a:rPr lang="en-US" sz="1400" b="1" err="1">
                <a:solidFill>
                  <a:srgbClr val="444746"/>
                </a:solidFill>
                <a:latin typeface="Aptos Display"/>
                <a:cs typeface="Arial"/>
              </a:rPr>
              <a:t>number_inpatient</a:t>
            </a:r>
            <a:r>
              <a:rPr lang="en-US" sz="1400" b="1">
                <a:solidFill>
                  <a:srgbClr val="1F1F1F"/>
                </a:solidFill>
                <a:latin typeface="Aptos Display"/>
                <a:cs typeface="Arial"/>
              </a:rPr>
              <a:t>:</a:t>
            </a:r>
            <a:r>
              <a:rPr lang="en-US" sz="1400">
                <a:solidFill>
                  <a:srgbClr val="1F1F1F"/>
                </a:solidFill>
                <a:latin typeface="Aptos Display"/>
                <a:cs typeface="Arial"/>
              </a:rPr>
              <a:t> Prior inpatient stays are the #1 predictor of risk.</a:t>
            </a:r>
            <a:endParaRPr lang="en-US" sz="1400">
              <a:latin typeface="Aptos Display"/>
            </a:endParaRPr>
          </a:p>
          <a:p>
            <a:pPr>
              <a:buFont typeface="Arial"/>
              <a:buChar char="•"/>
            </a:pPr>
            <a:r>
              <a:rPr lang="en-US" sz="1400" b="1" err="1">
                <a:solidFill>
                  <a:srgbClr val="444746"/>
                </a:solidFill>
                <a:latin typeface="Aptos Display"/>
                <a:cs typeface="Arial"/>
              </a:rPr>
              <a:t>visit_count</a:t>
            </a:r>
            <a:r>
              <a:rPr lang="en-US" sz="1400" b="1">
                <a:solidFill>
                  <a:srgbClr val="1F1F1F"/>
                </a:solidFill>
                <a:latin typeface="Aptos Display"/>
                <a:cs typeface="Arial"/>
              </a:rPr>
              <a:t>:</a:t>
            </a:r>
            <a:r>
              <a:rPr lang="en-US" sz="1400">
                <a:solidFill>
                  <a:srgbClr val="1F1F1F"/>
                </a:solidFill>
                <a:latin typeface="Aptos Display"/>
                <a:cs typeface="Arial"/>
              </a:rPr>
              <a:t> Total history reflects chronic instability.</a:t>
            </a:r>
            <a:endParaRPr lang="en-US" sz="1400">
              <a:latin typeface="Aptos Display"/>
            </a:endParaRPr>
          </a:p>
          <a:p>
            <a:pPr>
              <a:buFont typeface="Arial"/>
              <a:buChar char="•"/>
            </a:pPr>
            <a:r>
              <a:rPr lang="en-US" sz="1400" b="1" err="1">
                <a:solidFill>
                  <a:srgbClr val="444746"/>
                </a:solidFill>
                <a:latin typeface="Aptos Display"/>
                <a:cs typeface="Arial"/>
              </a:rPr>
              <a:t>discharge_disposition</a:t>
            </a:r>
            <a:r>
              <a:rPr lang="en-US" sz="1400" b="1">
                <a:solidFill>
                  <a:srgbClr val="1F1F1F"/>
                </a:solidFill>
                <a:latin typeface="Aptos Display"/>
                <a:cs typeface="Arial"/>
              </a:rPr>
              <a:t>:</a:t>
            </a:r>
            <a:r>
              <a:rPr lang="en-US" sz="1400">
                <a:solidFill>
                  <a:srgbClr val="1F1F1F"/>
                </a:solidFill>
                <a:latin typeface="Aptos Display"/>
                <a:cs typeface="Arial"/>
              </a:rPr>
              <a:t> Where the patient went (e.g., home vs. SNF) highly correlates with return risk.</a:t>
            </a:r>
            <a:endParaRPr lang="en-US" sz="1400">
              <a:latin typeface="Aptos Display"/>
            </a:endParaRPr>
          </a:p>
          <a:p>
            <a:pPr indent="0">
              <a:buNone/>
            </a:pPr>
            <a:r>
              <a:rPr lang="en-US" sz="1400" b="1">
                <a:solidFill>
                  <a:srgbClr val="1F1F1F"/>
                </a:solidFill>
                <a:latin typeface="Aptos Display"/>
                <a:cs typeface="Arial"/>
              </a:rPr>
              <a:t>Confusion Matrix Strategy:</a:t>
            </a:r>
            <a:endParaRPr lang="en-US" sz="1400">
              <a:latin typeface="Aptos Display"/>
            </a:endParaRPr>
          </a:p>
          <a:p>
            <a:pPr>
              <a:buFont typeface="Arial"/>
              <a:buChar char="•"/>
            </a:pPr>
            <a:r>
              <a:rPr lang="en-US" sz="1400">
                <a:solidFill>
                  <a:srgbClr val="1F1F1F"/>
                </a:solidFill>
                <a:latin typeface="Aptos Display"/>
                <a:cs typeface="Arial"/>
              </a:rPr>
              <a:t>Prioritized </a:t>
            </a:r>
            <a:r>
              <a:rPr lang="en-US" sz="1400" b="1">
                <a:solidFill>
                  <a:srgbClr val="1F1F1F"/>
                </a:solidFill>
                <a:latin typeface="Aptos Display"/>
                <a:cs typeface="Arial"/>
              </a:rPr>
              <a:t>Recall</a:t>
            </a:r>
            <a:r>
              <a:rPr lang="en-US" sz="1400">
                <a:solidFill>
                  <a:srgbClr val="1F1F1F"/>
                </a:solidFill>
                <a:latin typeface="Aptos Display"/>
                <a:cs typeface="Arial"/>
              </a:rPr>
              <a:t> over Precision.</a:t>
            </a:r>
            <a:endParaRPr lang="en-US" sz="1400">
              <a:latin typeface="Aptos Display"/>
            </a:endParaRPr>
          </a:p>
          <a:p>
            <a:pPr>
              <a:buFont typeface="Arial"/>
              <a:buChar char="•"/>
            </a:pPr>
            <a:r>
              <a:rPr lang="en-US" sz="1400" i="1">
                <a:solidFill>
                  <a:srgbClr val="1F1F1F"/>
                </a:solidFill>
                <a:latin typeface="Aptos Display"/>
                <a:cs typeface="Arial"/>
              </a:rPr>
              <a:t>Trade-off:</a:t>
            </a:r>
            <a:r>
              <a:rPr lang="en-US" sz="1400">
                <a:solidFill>
                  <a:srgbClr val="1F1F1F"/>
                </a:solidFill>
                <a:latin typeface="Aptos Display"/>
                <a:cs typeface="Arial"/>
              </a:rPr>
              <a:t> We accept higher False Positives to ensure we do not miss high-risk patients (False Negatives).</a:t>
            </a:r>
            <a:endParaRPr lang="en-US" sz="1400">
              <a:latin typeface="Aptos Display"/>
            </a:endParaRPr>
          </a:p>
          <a:p>
            <a:pPr>
              <a:buNone/>
            </a:pPr>
            <a:endParaRPr lang="en-US" sz="1400">
              <a:solidFill>
                <a:srgbClr val="1F1F1F"/>
              </a:solidFill>
              <a:latin typeface="Aptos Display"/>
              <a:cs typeface="Arial"/>
            </a:endParaRPr>
          </a:p>
        </p:txBody>
      </p:sp>
      <p:graphicFrame>
        <p:nvGraphicFramePr>
          <p:cNvPr id="5" name="Table 4">
            <a:extLst>
              <a:ext uri="{FF2B5EF4-FFF2-40B4-BE49-F238E27FC236}">
                <a16:creationId xmlns:a16="http://schemas.microsoft.com/office/drawing/2014/main" id="{7C987769-FEBB-0321-7164-CF2666FDCFA4}"/>
              </a:ext>
            </a:extLst>
          </p:cNvPr>
          <p:cNvGraphicFramePr>
            <a:graphicFrameLocks noGrp="1"/>
          </p:cNvGraphicFramePr>
          <p:nvPr>
            <p:extLst>
              <p:ext uri="{D42A27DB-BD31-4B8C-83A1-F6EECF244321}">
                <p14:modId xmlns:p14="http://schemas.microsoft.com/office/powerpoint/2010/main" val="3558159231"/>
              </p:ext>
            </p:extLst>
          </p:nvPr>
        </p:nvGraphicFramePr>
        <p:xfrm>
          <a:off x="6809509" y="1281545"/>
          <a:ext cx="5379651" cy="5508359"/>
        </p:xfrm>
        <a:graphic>
          <a:graphicData uri="http://schemas.openxmlformats.org/drawingml/2006/table">
            <a:tbl>
              <a:tblPr bandRow="1">
                <a:tableStyleId>{5C22544A-7EE6-4342-B048-85BDC9FD1C3A}</a:tableStyleId>
              </a:tblPr>
              <a:tblGrid>
                <a:gridCol w="1793217">
                  <a:extLst>
                    <a:ext uri="{9D8B030D-6E8A-4147-A177-3AD203B41FA5}">
                      <a16:colId xmlns:a16="http://schemas.microsoft.com/office/drawing/2014/main" val="224899452"/>
                    </a:ext>
                  </a:extLst>
                </a:gridCol>
                <a:gridCol w="1793217">
                  <a:extLst>
                    <a:ext uri="{9D8B030D-6E8A-4147-A177-3AD203B41FA5}">
                      <a16:colId xmlns:a16="http://schemas.microsoft.com/office/drawing/2014/main" val="1304015595"/>
                    </a:ext>
                  </a:extLst>
                </a:gridCol>
                <a:gridCol w="1793217">
                  <a:extLst>
                    <a:ext uri="{9D8B030D-6E8A-4147-A177-3AD203B41FA5}">
                      <a16:colId xmlns:a16="http://schemas.microsoft.com/office/drawing/2014/main" val="3589779458"/>
                    </a:ext>
                  </a:extLst>
                </a:gridCol>
              </a:tblGrid>
              <a:tr h="495887">
                <a:tc>
                  <a:txBody>
                    <a:bodyPr/>
                    <a:lstStyle/>
                    <a:p>
                      <a:pPr rtl="0" fontAlgn="t">
                        <a:spcAft>
                          <a:spcPts val="2400"/>
                        </a:spcAft>
                        <a:buNone/>
                      </a:pPr>
                      <a:r>
                        <a:rPr lang="en-US" sz="1100" b="1" i="0" u="none" strike="noStrike">
                          <a:solidFill>
                            <a:srgbClr val="1F1F1F"/>
                          </a:solidFill>
                          <a:effectLst/>
                          <a:latin typeface="Aptos Display"/>
                        </a:rPr>
                        <a:t>Metric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100" b="1" i="0" u="none" strike="noStrike">
                          <a:solidFill>
                            <a:srgbClr val="1F1F1F"/>
                          </a:solidFill>
                          <a:effectLst/>
                          <a:latin typeface="Aptos Display"/>
                        </a:rPr>
                        <a:t>Value</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100" b="1" i="0" u="none" strike="noStrike">
                          <a:solidFill>
                            <a:srgbClr val="1F1F1F"/>
                          </a:solidFill>
                          <a:effectLst/>
                          <a:latin typeface="Aptos Display"/>
                        </a:rPr>
                        <a:t>What it means (The Answer)</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1145087053"/>
                  </a:ext>
                </a:extLst>
              </a:tr>
              <a:tr h="1179406">
                <a:tc>
                  <a:txBody>
                    <a:bodyPr/>
                    <a:lstStyle/>
                    <a:p>
                      <a:pPr rtl="0" fontAlgn="t">
                        <a:spcAft>
                          <a:spcPts val="2400"/>
                        </a:spcAft>
                        <a:buNone/>
                      </a:pPr>
                      <a:r>
                        <a:rPr lang="en-US" sz="1100" b="1" i="0" u="none" strike="noStrike">
                          <a:solidFill>
                            <a:srgbClr val="1F1F1F"/>
                          </a:solidFill>
                          <a:effectLst/>
                          <a:latin typeface="Aptos Display"/>
                        </a:rPr>
                        <a:t>ROC-AUC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0.675</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is our global ranking score. 0.5 is random, 1.0 is perfect. 0.675 shows we have a solid signal that outperforms the 0.64 baseline."</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013778657"/>
                  </a:ext>
                </a:extLst>
              </a:tr>
              <a:tr h="1460850">
                <a:tc>
                  <a:txBody>
                    <a:bodyPr/>
                    <a:lstStyle/>
                    <a:p>
                      <a:pPr rtl="0" fontAlgn="t">
                        <a:spcAft>
                          <a:spcPts val="2400"/>
                        </a:spcAft>
                        <a:buNone/>
                      </a:pPr>
                      <a:r>
                        <a:rPr lang="en-US" sz="1100" b="1" i="0" u="none" strike="noStrike">
                          <a:solidFill>
                            <a:srgbClr val="1F1F1F"/>
                          </a:solidFill>
                          <a:effectLst/>
                          <a:latin typeface="Aptos Display"/>
                        </a:rPr>
                        <a:t>PR-AUC</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0.112</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reflects the difficulty of the imbalance. Since only 11% of patients are readmitted, the baseline is low. This metric is sensitive to the difficulty of the task."</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802515731"/>
                  </a:ext>
                </a:extLst>
              </a:tr>
              <a:tr h="1353637">
                <a:tc>
                  <a:txBody>
                    <a:bodyPr/>
                    <a:lstStyle/>
                    <a:p>
                      <a:pPr rtl="0" fontAlgn="t">
                        <a:spcAft>
                          <a:spcPts val="2400"/>
                        </a:spcAft>
                        <a:buNone/>
                      </a:pPr>
                      <a:r>
                        <a:rPr lang="en-US" sz="1100" b="1" i="0" u="none" strike="noStrike">
                          <a:solidFill>
                            <a:srgbClr val="1F1F1F"/>
                          </a:solidFill>
                          <a:effectLst/>
                          <a:latin typeface="Aptos Display"/>
                        </a:rPr>
                        <a:t>Precision @ Top 20%</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~21.4%</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(Most Important)</a:t>
                      </a:r>
                      <a:r>
                        <a:rPr lang="en-US" sz="1100" b="0" i="0" u="none" strike="noStrike">
                          <a:solidFill>
                            <a:srgbClr val="1F1F1F"/>
                          </a:solidFill>
                          <a:effectLst/>
                          <a:latin typeface="Aptos Display"/>
                        </a:rPr>
                        <a:t> "This is our efficiency. If we intervene on the top 20% of risk, ~1 in 5 patients we call will be a true readmission. This is </a:t>
                      </a:r>
                      <a:r>
                        <a:rPr lang="en-US" sz="1100" b="1" i="0" u="none" strike="noStrike">
                          <a:solidFill>
                            <a:srgbClr val="1F1F1F"/>
                          </a:solidFill>
                          <a:effectLst/>
                          <a:latin typeface="Aptos Display"/>
                        </a:rPr>
                        <a:t>2x better</a:t>
                      </a:r>
                      <a:r>
                        <a:rPr lang="en-US" sz="1100" b="0" i="0" u="none" strike="noStrike">
                          <a:solidFill>
                            <a:srgbClr val="1F1F1F"/>
                          </a:solidFill>
                          <a:effectLst/>
                          <a:latin typeface="Aptos Display"/>
                        </a:rPr>
                        <a:t> than random calling (11%)."</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437563805"/>
                  </a:ext>
                </a:extLst>
              </a:tr>
              <a:tr h="1018579">
                <a:tc>
                  <a:txBody>
                    <a:bodyPr/>
                    <a:lstStyle/>
                    <a:p>
                      <a:pPr rtl="0" fontAlgn="t">
                        <a:spcAft>
                          <a:spcPts val="2400"/>
                        </a:spcAft>
                        <a:buNone/>
                      </a:pPr>
                      <a:r>
                        <a:rPr lang="en-US" sz="1100" b="1" i="0" u="none" strike="noStrike">
                          <a:solidFill>
                            <a:srgbClr val="1F1F1F"/>
                          </a:solidFill>
                          <a:effectLst/>
                          <a:latin typeface="Aptos Display"/>
                        </a:rPr>
                        <a:t>Recall @ Top 20%</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1" i="0" u="none" strike="noStrike">
                          <a:solidFill>
                            <a:srgbClr val="1F1F1F"/>
                          </a:solidFill>
                          <a:effectLst/>
                          <a:latin typeface="Aptos Display"/>
                        </a:rPr>
                        <a:t>~38.2%</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100" b="0" i="0" u="none" strike="noStrike">
                          <a:solidFill>
                            <a:srgbClr val="1F1F1F"/>
                          </a:solidFill>
                          <a:effectLst/>
                          <a:latin typeface="Aptos Display"/>
                        </a:rPr>
                        <a:t>"This is our 'Capture Rate'. By targeting just 20% of patients, we catch nearly 40% of all future readmissions."</a:t>
                      </a:r>
                      <a:endParaRPr lang="en-US">
                        <a:effectLst/>
                        <a:latin typeface="Aptos Display"/>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336209715"/>
                  </a:ext>
                </a:extLst>
              </a:tr>
            </a:tbl>
          </a:graphicData>
        </a:graphic>
      </p:graphicFrame>
    </p:spTree>
    <p:extLst>
      <p:ext uri="{BB962C8B-B14F-4D97-AF65-F5344CB8AC3E}">
        <p14:creationId xmlns:p14="http://schemas.microsoft.com/office/powerpoint/2010/main" val="821782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AA5FC4-BC57-BC15-FC89-65971AFAD41E}"/>
              </a:ext>
            </a:extLst>
          </p:cNvPr>
          <p:cNvSpPr>
            <a:spLocks noGrp="1"/>
          </p:cNvSpPr>
          <p:nvPr>
            <p:ph type="title"/>
          </p:nvPr>
        </p:nvSpPr>
        <p:spPr>
          <a:xfrm>
            <a:off x="572493" y="238539"/>
            <a:ext cx="11018520" cy="1434415"/>
          </a:xfrm>
        </p:spPr>
        <p:txBody>
          <a:bodyPr anchor="b">
            <a:normAutofit/>
          </a:bodyPr>
          <a:lstStyle/>
          <a:p>
            <a:r>
              <a:rPr lang="en-US" sz="3200">
                <a:latin typeface="Aptos Display"/>
              </a:rPr>
              <a:t>What Drives Readmission Risk?</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sX0" fmla="*/ 0 w 10972800"/>
              <a:gd name="csY0" fmla="*/ 0 h 18288"/>
              <a:gd name="csX1" fmla="*/ 356616 w 10972800"/>
              <a:gd name="csY1" fmla="*/ 0 h 18288"/>
              <a:gd name="csX2" fmla="*/ 1042416 w 10972800"/>
              <a:gd name="csY2" fmla="*/ 0 h 18288"/>
              <a:gd name="csX3" fmla="*/ 1947672 w 10972800"/>
              <a:gd name="csY3" fmla="*/ 0 h 18288"/>
              <a:gd name="csX4" fmla="*/ 2633472 w 10972800"/>
              <a:gd name="csY4" fmla="*/ 0 h 18288"/>
              <a:gd name="csX5" fmla="*/ 2990088 w 10972800"/>
              <a:gd name="csY5" fmla="*/ 0 h 18288"/>
              <a:gd name="csX6" fmla="*/ 3456432 w 10972800"/>
              <a:gd name="csY6" fmla="*/ 0 h 18288"/>
              <a:gd name="csX7" fmla="*/ 4361688 w 10972800"/>
              <a:gd name="csY7" fmla="*/ 0 h 18288"/>
              <a:gd name="csX8" fmla="*/ 5266944 w 10972800"/>
              <a:gd name="csY8" fmla="*/ 0 h 18288"/>
              <a:gd name="csX9" fmla="*/ 6172200 w 10972800"/>
              <a:gd name="csY9" fmla="*/ 0 h 18288"/>
              <a:gd name="csX10" fmla="*/ 6528816 w 10972800"/>
              <a:gd name="csY10" fmla="*/ 0 h 18288"/>
              <a:gd name="csX11" fmla="*/ 7214616 w 10972800"/>
              <a:gd name="csY11" fmla="*/ 0 h 18288"/>
              <a:gd name="csX12" fmla="*/ 7790688 w 10972800"/>
              <a:gd name="csY12" fmla="*/ 0 h 18288"/>
              <a:gd name="csX13" fmla="*/ 8147304 w 10972800"/>
              <a:gd name="csY13" fmla="*/ 0 h 18288"/>
              <a:gd name="csX14" fmla="*/ 9052560 w 10972800"/>
              <a:gd name="csY14" fmla="*/ 0 h 18288"/>
              <a:gd name="csX15" fmla="*/ 9409176 w 10972800"/>
              <a:gd name="csY15" fmla="*/ 0 h 18288"/>
              <a:gd name="csX16" fmla="*/ 9765792 w 10972800"/>
              <a:gd name="csY16" fmla="*/ 0 h 18288"/>
              <a:gd name="csX17" fmla="*/ 10341864 w 10972800"/>
              <a:gd name="csY17" fmla="*/ 0 h 18288"/>
              <a:gd name="csX18" fmla="*/ 10972800 w 10972800"/>
              <a:gd name="csY18" fmla="*/ 0 h 18288"/>
              <a:gd name="csX19" fmla="*/ 10972800 w 10972800"/>
              <a:gd name="csY19" fmla="*/ 18288 h 18288"/>
              <a:gd name="csX20" fmla="*/ 10177272 w 10972800"/>
              <a:gd name="csY20" fmla="*/ 18288 h 18288"/>
              <a:gd name="csX21" fmla="*/ 9820656 w 10972800"/>
              <a:gd name="csY21" fmla="*/ 18288 h 18288"/>
              <a:gd name="csX22" fmla="*/ 9464040 w 10972800"/>
              <a:gd name="csY22" fmla="*/ 18288 h 18288"/>
              <a:gd name="csX23" fmla="*/ 8778240 w 10972800"/>
              <a:gd name="csY23" fmla="*/ 18288 h 18288"/>
              <a:gd name="csX24" fmla="*/ 8421624 w 10972800"/>
              <a:gd name="csY24" fmla="*/ 18288 h 18288"/>
              <a:gd name="csX25" fmla="*/ 7735824 w 10972800"/>
              <a:gd name="csY25" fmla="*/ 18288 h 18288"/>
              <a:gd name="csX26" fmla="*/ 6940296 w 10972800"/>
              <a:gd name="csY26" fmla="*/ 18288 h 18288"/>
              <a:gd name="csX27" fmla="*/ 6254496 w 10972800"/>
              <a:gd name="csY27" fmla="*/ 18288 h 18288"/>
              <a:gd name="csX28" fmla="*/ 5458968 w 10972800"/>
              <a:gd name="csY28" fmla="*/ 18288 h 18288"/>
              <a:gd name="csX29" fmla="*/ 4663440 w 10972800"/>
              <a:gd name="csY29" fmla="*/ 18288 h 18288"/>
              <a:gd name="csX30" fmla="*/ 4306824 w 10972800"/>
              <a:gd name="csY30" fmla="*/ 18288 h 18288"/>
              <a:gd name="csX31" fmla="*/ 3840480 w 10972800"/>
              <a:gd name="csY31" fmla="*/ 18288 h 18288"/>
              <a:gd name="csX32" fmla="*/ 3264408 w 10972800"/>
              <a:gd name="csY32" fmla="*/ 18288 h 18288"/>
              <a:gd name="csX33" fmla="*/ 2578608 w 10972800"/>
              <a:gd name="csY33" fmla="*/ 18288 h 18288"/>
              <a:gd name="csX34" fmla="*/ 1673352 w 10972800"/>
              <a:gd name="csY34" fmla="*/ 18288 h 18288"/>
              <a:gd name="csX35" fmla="*/ 877824 w 10972800"/>
              <a:gd name="csY35" fmla="*/ 18288 h 18288"/>
              <a:gd name="csX36" fmla="*/ 0 w 10972800"/>
              <a:gd name="csY36" fmla="*/ 18288 h 18288"/>
              <a:gd name="csX37" fmla="*/ 0 w 10972800"/>
              <a:gd name="csY37"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5784A-F130-2FA2-3413-E82774CAF980}"/>
              </a:ext>
            </a:extLst>
          </p:cNvPr>
          <p:cNvSpPr>
            <a:spLocks noGrp="1"/>
          </p:cNvSpPr>
          <p:nvPr>
            <p:ph idx="1"/>
          </p:nvPr>
        </p:nvSpPr>
        <p:spPr>
          <a:xfrm>
            <a:off x="572493" y="2079012"/>
            <a:ext cx="6082401" cy="4111476"/>
          </a:xfrm>
        </p:spPr>
        <p:txBody>
          <a:bodyPr vert="horz" lIns="91440" tIns="45720" rIns="91440" bIns="45720" rtlCol="0" anchor="t">
            <a:normAutofit/>
          </a:bodyPr>
          <a:lstStyle/>
          <a:p>
            <a:pPr marL="0" indent="0">
              <a:buNone/>
            </a:pPr>
            <a:endParaRPr lang="en-US" sz="1700">
              <a:latin typeface="Aptos Display"/>
            </a:endParaRPr>
          </a:p>
          <a:p>
            <a:pPr marL="0" indent="0">
              <a:buNone/>
            </a:pPr>
            <a:r>
              <a:rPr lang="en-US" sz="1700" b="1">
                <a:latin typeface="Aptos Display"/>
                <a:ea typeface="+mn-lt"/>
                <a:cs typeface="+mn-lt"/>
              </a:rPr>
              <a:t>    Top Predictors:</a:t>
            </a:r>
            <a:endParaRPr lang="en-US" sz="1700">
              <a:latin typeface="Aptos Display"/>
            </a:endParaRPr>
          </a:p>
          <a:p>
            <a:r>
              <a:rPr lang="en-US" sz="1700" b="1" err="1">
                <a:latin typeface="Aptos Display"/>
              </a:rPr>
              <a:t>visit_count</a:t>
            </a:r>
            <a:r>
              <a:rPr lang="en-US" sz="1700" b="1">
                <a:latin typeface="Aptos Display"/>
                <a:ea typeface="+mn-lt"/>
                <a:cs typeface="+mn-lt"/>
              </a:rPr>
              <a:t> (Dominant):</a:t>
            </a:r>
            <a:r>
              <a:rPr lang="en-US" sz="1700">
                <a:latin typeface="Aptos Display"/>
                <a:ea typeface="+mn-lt"/>
                <a:cs typeface="+mn-lt"/>
              </a:rPr>
              <a:t> A patient's history of instability is the strongest predictor—often outweighing current lab results.</a:t>
            </a:r>
            <a:endParaRPr lang="en-US" sz="1700">
              <a:latin typeface="Aptos Display"/>
            </a:endParaRPr>
          </a:p>
          <a:p>
            <a:r>
              <a:rPr lang="en-US" sz="1700" b="1">
                <a:latin typeface="Aptos Display"/>
                <a:ea typeface="+mn-lt"/>
                <a:cs typeface="+mn-lt"/>
              </a:rPr>
              <a:t>Discharge Disposition:</a:t>
            </a:r>
            <a:r>
              <a:rPr lang="en-US" sz="1700">
                <a:latin typeface="Aptos Display"/>
                <a:ea typeface="+mn-lt"/>
                <a:cs typeface="+mn-lt"/>
              </a:rPr>
              <a:t> Where a patient goes next (e.g., home vs. SNF) is a critical risk multiplier.</a:t>
            </a:r>
            <a:endParaRPr lang="en-US" sz="1700">
              <a:latin typeface="Aptos Display"/>
            </a:endParaRPr>
          </a:p>
          <a:p>
            <a:r>
              <a:rPr lang="en-US" sz="1700" b="1">
                <a:latin typeface="Aptos Display"/>
                <a:ea typeface="+mn-lt"/>
                <a:cs typeface="+mn-lt"/>
              </a:rPr>
              <a:t>Medication Load:</a:t>
            </a:r>
            <a:r>
              <a:rPr lang="en-US" sz="1700">
                <a:latin typeface="Aptos Display"/>
                <a:ea typeface="+mn-lt"/>
                <a:cs typeface="+mn-lt"/>
              </a:rPr>
              <a:t> Higher </a:t>
            </a:r>
            <a:r>
              <a:rPr lang="en-US" sz="1700" err="1">
                <a:latin typeface="Aptos Display"/>
              </a:rPr>
              <a:t>num_medications</a:t>
            </a:r>
            <a:r>
              <a:rPr lang="en-US" sz="1700">
                <a:latin typeface="Aptos Display"/>
                <a:ea typeface="+mn-lt"/>
                <a:cs typeface="+mn-lt"/>
              </a:rPr>
              <a:t> correlates with complexity and fragility.</a:t>
            </a:r>
            <a:endParaRPr lang="en-US" sz="1700">
              <a:latin typeface="Aptos Display"/>
            </a:endParaRPr>
          </a:p>
          <a:p>
            <a:r>
              <a:rPr lang="en-US" sz="1700" b="1">
                <a:latin typeface="Aptos Display"/>
                <a:ea typeface="+mn-lt"/>
                <a:cs typeface="+mn-lt"/>
              </a:rPr>
              <a:t>Clinical Insight:</a:t>
            </a:r>
            <a:endParaRPr lang="en-US" sz="1700">
              <a:latin typeface="Aptos Display"/>
            </a:endParaRPr>
          </a:p>
          <a:p>
            <a:r>
              <a:rPr lang="en-US" sz="1700">
                <a:latin typeface="Aptos Display"/>
                <a:ea typeface="+mn-lt"/>
                <a:cs typeface="+mn-lt"/>
              </a:rPr>
              <a:t>The model learns that </a:t>
            </a:r>
            <a:r>
              <a:rPr lang="en-US" sz="1700" b="1">
                <a:latin typeface="Aptos Display"/>
                <a:ea typeface="+mn-lt"/>
                <a:cs typeface="+mn-lt"/>
              </a:rPr>
              <a:t>chronic instability</a:t>
            </a:r>
            <a:r>
              <a:rPr lang="en-US" sz="1700">
                <a:latin typeface="Aptos Display"/>
                <a:ea typeface="+mn-lt"/>
                <a:cs typeface="+mn-lt"/>
              </a:rPr>
              <a:t> (frequent returns) is more dangerous than specific acute diagnoses.</a:t>
            </a:r>
            <a:endParaRPr lang="en-US" sz="1700">
              <a:latin typeface="Aptos Display"/>
            </a:endParaRPr>
          </a:p>
          <a:p>
            <a:r>
              <a:rPr lang="en-US" sz="1700" i="1">
                <a:latin typeface="Aptos Display"/>
                <a:ea typeface="+mn-lt"/>
                <a:cs typeface="+mn-lt"/>
              </a:rPr>
              <a:t>Actionable Takeaway:</a:t>
            </a:r>
            <a:r>
              <a:rPr lang="en-US" sz="1700">
                <a:latin typeface="Aptos Display"/>
                <a:ea typeface="+mn-lt"/>
                <a:cs typeface="+mn-lt"/>
              </a:rPr>
              <a:t> Interventions must target the </a:t>
            </a:r>
            <a:r>
              <a:rPr lang="en-US" sz="1700" b="1">
                <a:latin typeface="Aptos Display"/>
                <a:ea typeface="+mn-lt"/>
                <a:cs typeface="+mn-lt"/>
              </a:rPr>
              <a:t>pattern of usage</a:t>
            </a:r>
            <a:r>
              <a:rPr lang="en-US" sz="1700">
                <a:latin typeface="Aptos Display"/>
                <a:ea typeface="+mn-lt"/>
                <a:cs typeface="+mn-lt"/>
              </a:rPr>
              <a:t>, not just the acute symptom.</a:t>
            </a:r>
            <a:endParaRPr lang="en-US" sz="1700">
              <a:latin typeface="Aptos Display"/>
            </a:endParaRPr>
          </a:p>
          <a:p>
            <a:endParaRPr lang="en-US" sz="1700">
              <a:latin typeface="Aptos Display"/>
            </a:endParaRPr>
          </a:p>
        </p:txBody>
      </p:sp>
      <p:pic>
        <p:nvPicPr>
          <p:cNvPr id="4" name="Picture 3" descr="A screenshot of a computer&#10;&#10;AI-generated content may be incorrect.">
            <a:extLst>
              <a:ext uri="{FF2B5EF4-FFF2-40B4-BE49-F238E27FC236}">
                <a16:creationId xmlns:a16="http://schemas.microsoft.com/office/drawing/2014/main" id="{9D87C7A2-ADA8-E57F-5DFB-E1C1139597BB}"/>
              </a:ext>
            </a:extLst>
          </p:cNvPr>
          <p:cNvPicPr>
            <a:picLocks noChangeAspect="1"/>
          </p:cNvPicPr>
          <p:nvPr/>
        </p:nvPicPr>
        <p:blipFill>
          <a:blip r:embed="rId2"/>
          <a:srcRect r="-3" b="12684"/>
          <a:stretch>
            <a:fillRect/>
          </a:stretch>
        </p:blipFill>
        <p:spPr>
          <a:xfrm>
            <a:off x="6952143" y="2086280"/>
            <a:ext cx="4656883" cy="4104208"/>
          </a:xfrm>
          <a:prstGeom prst="rect">
            <a:avLst/>
          </a:prstGeom>
        </p:spPr>
      </p:pic>
    </p:spTree>
    <p:extLst>
      <p:ext uri="{BB962C8B-B14F-4D97-AF65-F5344CB8AC3E}">
        <p14:creationId xmlns:p14="http://schemas.microsoft.com/office/powerpoint/2010/main" val="4088082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AI-generated content may be incorrect.">
            <a:extLst>
              <a:ext uri="{FF2B5EF4-FFF2-40B4-BE49-F238E27FC236}">
                <a16:creationId xmlns:a16="http://schemas.microsoft.com/office/drawing/2014/main" id="{8B9E8A91-A60E-5ECD-BB94-7EF791F01E26}"/>
              </a:ext>
            </a:extLst>
          </p:cNvPr>
          <p:cNvPicPr>
            <a:picLocks noChangeAspect="1"/>
          </p:cNvPicPr>
          <p:nvPr/>
        </p:nvPicPr>
        <p:blipFill>
          <a:blip r:embed="rId2"/>
          <a:srcRect b="11506"/>
          <a:stretch>
            <a:fillRect/>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6"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sX0" fmla="*/ 0 w 1371600"/>
              <a:gd name="csY0" fmla="*/ 0 h 18288"/>
              <a:gd name="csX1" fmla="*/ 685800 w 1371600"/>
              <a:gd name="csY1" fmla="*/ 0 h 18288"/>
              <a:gd name="csX2" fmla="*/ 1371600 w 1371600"/>
              <a:gd name="csY2" fmla="*/ 0 h 18288"/>
              <a:gd name="csX3" fmla="*/ 1371600 w 1371600"/>
              <a:gd name="csY3" fmla="*/ 18288 h 18288"/>
              <a:gd name="csX4" fmla="*/ 713232 w 1371600"/>
              <a:gd name="csY4" fmla="*/ 18288 h 18288"/>
              <a:gd name="csX5" fmla="*/ 0 w 1371600"/>
              <a:gd name="csY5" fmla="*/ 18288 h 18288"/>
              <a:gd name="csX6" fmla="*/ 0 w 1371600"/>
              <a:gd name="csY6" fmla="*/ 0 h 18288"/>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7">
            <a:extLst>
              <a:ext uri="{FF2B5EF4-FFF2-40B4-BE49-F238E27FC236}">
                <a16:creationId xmlns:a16="http://schemas.microsoft.com/office/drawing/2014/main" id="{FC4A94CE-735F-C5E8-B16D-3EA6EDD38EB9}"/>
              </a:ext>
            </a:extLst>
          </p:cNvPr>
          <p:cNvSpPr>
            <a:spLocks noGrp="1"/>
          </p:cNvSpPr>
          <p:nvPr>
            <p:ph idx="1"/>
          </p:nvPr>
        </p:nvSpPr>
        <p:spPr>
          <a:xfrm>
            <a:off x="4654294" y="4777739"/>
            <a:ext cx="6897626" cy="1399223"/>
          </a:xfrm>
        </p:spPr>
        <p:txBody>
          <a:bodyPr anchor="ctr">
            <a:normAutofit/>
          </a:bodyPr>
          <a:lstStyle/>
          <a:p>
            <a:r>
              <a:rPr lang="en-US" sz="1900">
                <a:ea typeface="+mn-lt"/>
                <a:cs typeface="+mn-lt"/>
              </a:rPr>
              <a:t>Size: 101,766 encounters, 50 variables, 18 MB.</a:t>
            </a:r>
          </a:p>
          <a:p>
            <a:r>
              <a:rPr lang="en-US" sz="1900">
                <a:ea typeface="+mn-lt"/>
                <a:cs typeface="+mn-lt"/>
              </a:rPr>
              <a:t>Categories: demographics, diagnoses, labs (A1C, glucose), medication use, utilization.</a:t>
            </a:r>
          </a:p>
          <a:p>
            <a:r>
              <a:rPr lang="en-US" sz="1900"/>
              <a:t>Target: 30 day readmission.</a:t>
            </a:r>
          </a:p>
        </p:txBody>
      </p:sp>
      <p:sp>
        <p:nvSpPr>
          <p:cNvPr id="10" name="TextBox 9">
            <a:extLst>
              <a:ext uri="{FF2B5EF4-FFF2-40B4-BE49-F238E27FC236}">
                <a16:creationId xmlns:a16="http://schemas.microsoft.com/office/drawing/2014/main" id="{BC405F7A-0C80-1780-DF2D-B947B3C5974E}"/>
              </a:ext>
            </a:extLst>
          </p:cNvPr>
          <p:cNvSpPr txBox="1"/>
          <p:nvPr/>
        </p:nvSpPr>
        <p:spPr>
          <a:xfrm>
            <a:off x="231494" y="5840392"/>
            <a:ext cx="6096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https://github.com/Data-606-Team-C</a:t>
            </a:r>
          </a:p>
          <a:p>
            <a:pPr algn="ctr"/>
            <a:endParaRPr lang="en-US"/>
          </a:p>
        </p:txBody>
      </p:sp>
    </p:spTree>
    <p:extLst>
      <p:ext uri="{BB962C8B-B14F-4D97-AF65-F5344CB8AC3E}">
        <p14:creationId xmlns:p14="http://schemas.microsoft.com/office/powerpoint/2010/main" val="3865104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25C68-20A7-8981-045F-5FF7397CDCCC}"/>
              </a:ext>
            </a:extLst>
          </p:cNvPr>
          <p:cNvSpPr>
            <a:spLocks noGrp="1"/>
          </p:cNvSpPr>
          <p:nvPr>
            <p:ph type="title"/>
          </p:nvPr>
        </p:nvSpPr>
        <p:spPr/>
        <p:txBody>
          <a:bodyPr>
            <a:normAutofit/>
          </a:bodyPr>
          <a:lstStyle/>
          <a:p>
            <a:r>
              <a:rPr lang="en-US" sz="3200" b="1">
                <a:solidFill>
                  <a:srgbClr val="1F1F1F"/>
                </a:solidFill>
                <a:latin typeface="Aptos Display"/>
                <a:cs typeface="Arial"/>
              </a:rPr>
              <a:t>Business Impact &amp; Deployment</a:t>
            </a:r>
            <a:endParaRPr lang="en-US" sz="3200">
              <a:latin typeface="Aptos Display"/>
            </a:endParaRPr>
          </a:p>
        </p:txBody>
      </p:sp>
      <p:graphicFrame>
        <p:nvGraphicFramePr>
          <p:cNvPr id="5" name="Content Placeholder 4">
            <a:extLst>
              <a:ext uri="{FF2B5EF4-FFF2-40B4-BE49-F238E27FC236}">
                <a16:creationId xmlns:a16="http://schemas.microsoft.com/office/drawing/2014/main" id="{96489E97-A493-F37C-68C0-7F5595C98FAD}"/>
              </a:ext>
            </a:extLst>
          </p:cNvPr>
          <p:cNvGraphicFramePr>
            <a:graphicFrameLocks noGrp="1"/>
          </p:cNvGraphicFramePr>
          <p:nvPr>
            <p:ph idx="1"/>
            <p:extLst>
              <p:ext uri="{D42A27DB-BD31-4B8C-83A1-F6EECF244321}">
                <p14:modId xmlns:p14="http://schemas.microsoft.com/office/powerpoint/2010/main" val="3609595786"/>
              </p:ext>
            </p:extLst>
          </p:nvPr>
        </p:nvGraphicFramePr>
        <p:xfrm>
          <a:off x="838200" y="3519054"/>
          <a:ext cx="10169236" cy="2385567"/>
        </p:xfrm>
        <a:graphic>
          <a:graphicData uri="http://schemas.openxmlformats.org/drawingml/2006/table">
            <a:tbl>
              <a:tblPr bandRow="1">
                <a:tableStyleId>{5C22544A-7EE6-4342-B048-85BDC9FD1C3A}</a:tableStyleId>
              </a:tblPr>
              <a:tblGrid>
                <a:gridCol w="2542309">
                  <a:extLst>
                    <a:ext uri="{9D8B030D-6E8A-4147-A177-3AD203B41FA5}">
                      <a16:colId xmlns:a16="http://schemas.microsoft.com/office/drawing/2014/main" val="2763423974"/>
                    </a:ext>
                  </a:extLst>
                </a:gridCol>
                <a:gridCol w="2542309">
                  <a:extLst>
                    <a:ext uri="{9D8B030D-6E8A-4147-A177-3AD203B41FA5}">
                      <a16:colId xmlns:a16="http://schemas.microsoft.com/office/drawing/2014/main" val="4130032726"/>
                    </a:ext>
                  </a:extLst>
                </a:gridCol>
                <a:gridCol w="2542309">
                  <a:extLst>
                    <a:ext uri="{9D8B030D-6E8A-4147-A177-3AD203B41FA5}">
                      <a16:colId xmlns:a16="http://schemas.microsoft.com/office/drawing/2014/main" val="2124322293"/>
                    </a:ext>
                  </a:extLst>
                </a:gridCol>
                <a:gridCol w="2542309">
                  <a:extLst>
                    <a:ext uri="{9D8B030D-6E8A-4147-A177-3AD203B41FA5}">
                      <a16:colId xmlns:a16="http://schemas.microsoft.com/office/drawing/2014/main" val="759570132"/>
                    </a:ext>
                  </a:extLst>
                </a:gridCol>
              </a:tblGrid>
              <a:tr h="795189">
                <a:tc>
                  <a:txBody>
                    <a:bodyPr/>
                    <a:lstStyle/>
                    <a:p>
                      <a:pPr rtl="0" fontAlgn="t">
                        <a:spcAft>
                          <a:spcPts val="2400"/>
                        </a:spcAft>
                        <a:buNone/>
                      </a:pPr>
                      <a:r>
                        <a:rPr lang="en-US" sz="1400" b="1" i="0" u="none" strike="noStrike">
                          <a:solidFill>
                            <a:srgbClr val="1F1F1F"/>
                          </a:solidFill>
                          <a:effectLst/>
                          <a:latin typeface="Aptos"/>
                        </a:rPr>
                        <a:t>Strategy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Population Targeted</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Readmissions Captured</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tc>
                  <a:txBody>
                    <a:bodyPr/>
                    <a:lstStyle/>
                    <a:p>
                      <a:pPr rtl="0" fontAlgn="t">
                        <a:spcAft>
                          <a:spcPts val="2400"/>
                        </a:spcAft>
                        <a:buNone/>
                      </a:pPr>
                      <a:r>
                        <a:rPr lang="en-US" sz="1400" b="1" i="0" u="none" strike="noStrike">
                          <a:solidFill>
                            <a:srgbClr val="1F1F1F"/>
                          </a:solidFill>
                          <a:effectLst/>
                          <a:latin typeface="Aptos"/>
                        </a:rPr>
                        <a:t>Precision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solidFill>
                      <a:srgbClr val="EFEFEF"/>
                    </a:solidFill>
                  </a:tcPr>
                </a:tc>
                <a:extLst>
                  <a:ext uri="{0D108BD9-81ED-4DB2-BD59-A6C34878D82A}">
                    <a16:rowId xmlns:a16="http://schemas.microsoft.com/office/drawing/2014/main" val="1668088742"/>
                  </a:ext>
                </a:extLst>
              </a:tr>
              <a:tr h="795189">
                <a:tc>
                  <a:txBody>
                    <a:bodyPr/>
                    <a:lstStyle/>
                    <a:p>
                      <a:pPr rtl="0" fontAlgn="t">
                        <a:spcAft>
                          <a:spcPts val="2400"/>
                        </a:spcAft>
                        <a:buNone/>
                      </a:pPr>
                      <a:r>
                        <a:rPr lang="en-US" sz="1400" b="1" i="0" u="none" strike="noStrike">
                          <a:solidFill>
                            <a:srgbClr val="1F1F1F"/>
                          </a:solidFill>
                          <a:effectLst/>
                          <a:latin typeface="Aptos"/>
                        </a:rPr>
                        <a:t>Random Intervention</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100%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100%</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11% (Baseline)</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487132594"/>
                  </a:ext>
                </a:extLst>
              </a:tr>
              <a:tr h="795189">
                <a:tc>
                  <a:txBody>
                    <a:bodyPr/>
                    <a:lstStyle/>
                    <a:p>
                      <a:pPr rtl="0" fontAlgn="t">
                        <a:spcAft>
                          <a:spcPts val="2400"/>
                        </a:spcAft>
                        <a:buNone/>
                      </a:pPr>
                      <a:r>
                        <a:rPr lang="en-US" sz="1400" b="1" i="0" u="none" strike="noStrike">
                          <a:solidFill>
                            <a:srgbClr val="1F1F1F"/>
                          </a:solidFill>
                          <a:effectLst/>
                          <a:latin typeface="Aptos"/>
                        </a:rPr>
                        <a:t>Model-Guided Policy</a:t>
                      </a:r>
                      <a:endParaRPr lang="en-US" sz="140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Top 20%</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~38.2%</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tc>
                  <a:txBody>
                    <a:bodyPr/>
                    <a:lstStyle/>
                    <a:p>
                      <a:pPr rtl="0" fontAlgn="t">
                        <a:spcAft>
                          <a:spcPts val="2400"/>
                        </a:spcAft>
                        <a:buNone/>
                      </a:pPr>
                      <a:r>
                        <a:rPr lang="en-US" sz="1400" b="0" i="0" u="none" strike="noStrike">
                          <a:solidFill>
                            <a:srgbClr val="1F1F1F"/>
                          </a:solidFill>
                          <a:effectLst/>
                          <a:latin typeface="Aptos"/>
                        </a:rPr>
                        <a:t>~21.4%</a:t>
                      </a:r>
                      <a:endParaRPr lang="en-US" sz="1400" b="0">
                        <a:effectLst/>
                        <a:latin typeface="Aptos"/>
                      </a:endParaRPr>
                    </a:p>
                  </a:txBody>
                  <a:tcPr marL="114300" marR="114300" marT="76200" marB="76200">
                    <a:lnL w="9525" cap="flat" cmpd="sng" algn="ctr">
                      <a:solidFill>
                        <a:srgbClr val="1F1F1F"/>
                      </a:solidFill>
                      <a:prstDash val="solid"/>
                      <a:round/>
                      <a:headEnd type="none" w="med" len="med"/>
                      <a:tailEnd type="none" w="med" len="med"/>
                    </a:lnL>
                    <a:lnR w="9525" cap="flat" cmpd="sng" algn="ctr">
                      <a:solidFill>
                        <a:srgbClr val="1F1F1F"/>
                      </a:solidFill>
                      <a:prstDash val="solid"/>
                      <a:round/>
                      <a:headEnd type="none" w="med" len="med"/>
                      <a:tailEnd type="none" w="med" len="med"/>
                    </a:lnR>
                    <a:lnT w="9525" cap="flat" cmpd="sng" algn="ctr">
                      <a:solidFill>
                        <a:srgbClr val="1F1F1F"/>
                      </a:solidFill>
                      <a:prstDash val="solid"/>
                      <a:round/>
                      <a:headEnd type="none" w="med" len="med"/>
                      <a:tailEnd type="none" w="med" len="med"/>
                    </a:lnT>
                    <a:lnB w="9525" cap="flat" cmpd="sng" algn="ctr">
                      <a:solidFill>
                        <a:srgbClr val="1F1F1F"/>
                      </a:solidFill>
                      <a:prstDash val="solid"/>
                      <a:round/>
                      <a:headEnd type="none" w="med" len="med"/>
                      <a:tailEnd type="none" w="med" len="med"/>
                    </a:lnB>
                    <a:noFill/>
                  </a:tcPr>
                </a:tc>
                <a:extLst>
                  <a:ext uri="{0D108BD9-81ED-4DB2-BD59-A6C34878D82A}">
                    <a16:rowId xmlns:a16="http://schemas.microsoft.com/office/drawing/2014/main" val="2974774638"/>
                  </a:ext>
                </a:extLst>
              </a:tr>
            </a:tbl>
          </a:graphicData>
        </a:graphic>
      </p:graphicFrame>
      <p:sp>
        <p:nvSpPr>
          <p:cNvPr id="6" name="TextBox 5">
            <a:extLst>
              <a:ext uri="{FF2B5EF4-FFF2-40B4-BE49-F238E27FC236}">
                <a16:creationId xmlns:a16="http://schemas.microsoft.com/office/drawing/2014/main" id="{7F4CE618-5A06-225E-7A29-0FDF66DB3611}"/>
              </a:ext>
            </a:extLst>
          </p:cNvPr>
          <p:cNvSpPr txBox="1"/>
          <p:nvPr/>
        </p:nvSpPr>
        <p:spPr>
          <a:xfrm>
            <a:off x="838200" y="1323110"/>
            <a:ext cx="83058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r>
              <a:rPr lang="en-US"/>
              <a:t> Policy Recommendation: The "Top 20%" Threshold</a:t>
            </a:r>
          </a:p>
          <a:p>
            <a:r>
              <a:rPr lang="en-US"/>
              <a:t>Instead of intervening on everyone, we target the top risk tier.</a:t>
            </a:r>
          </a:p>
          <a:p>
            <a:endParaRPr lang="en-US"/>
          </a:p>
          <a:p>
            <a:r>
              <a:rPr lang="en-US"/>
              <a:t>Impact: Focusing resources on the top 20% doubles the efficiency of case managers compared to random assignment.</a:t>
            </a:r>
          </a:p>
          <a:p>
            <a:pPr algn="ctr"/>
            <a:endParaRPr lang="en-US"/>
          </a:p>
        </p:txBody>
      </p:sp>
    </p:spTree>
    <p:extLst>
      <p:ext uri="{BB962C8B-B14F-4D97-AF65-F5344CB8AC3E}">
        <p14:creationId xmlns:p14="http://schemas.microsoft.com/office/powerpoint/2010/main" val="250330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A2503B-3438-781E-4A35-949CB10D994D}"/>
              </a:ext>
            </a:extLst>
          </p:cNvPr>
          <p:cNvSpPr>
            <a:spLocks noGrp="1"/>
          </p:cNvSpPr>
          <p:nvPr>
            <p:ph type="title"/>
          </p:nvPr>
        </p:nvSpPr>
        <p:spPr>
          <a:xfrm>
            <a:off x="708606" y="2067971"/>
            <a:ext cx="3200400" cy="2349335"/>
          </a:xfrm>
        </p:spPr>
        <p:txBody>
          <a:bodyPr>
            <a:normAutofit/>
          </a:bodyPr>
          <a:lstStyle/>
          <a:p>
            <a:r>
              <a:rPr lang="en-US" sz="4100">
                <a:solidFill>
                  <a:srgbClr val="FFFFFF"/>
                </a:solidFill>
              </a:rPr>
              <a:t>Benchmarking Against Prior Studies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83C636F-3C9E-77B2-B1A7-74094694A2A1}"/>
              </a:ext>
            </a:extLst>
          </p:cNvPr>
          <p:cNvSpPr>
            <a:spLocks noGrp="1"/>
          </p:cNvSpPr>
          <p:nvPr>
            <p:ph idx="1"/>
          </p:nvPr>
        </p:nvSpPr>
        <p:spPr>
          <a:xfrm>
            <a:off x="4447308" y="319202"/>
            <a:ext cx="6906491" cy="5857761"/>
          </a:xfrm>
        </p:spPr>
        <p:txBody>
          <a:bodyPr vert="horz" lIns="91440" tIns="45720" rIns="91440" bIns="45720" rtlCol="0" anchor="ctr">
            <a:noAutofit/>
          </a:bodyPr>
          <a:lstStyle/>
          <a:p>
            <a:pPr>
              <a:buNone/>
            </a:pPr>
            <a:r>
              <a:rPr lang="en-US" sz="1200" b="1">
                <a:latin typeface="Aptos"/>
                <a:cs typeface="Arial"/>
              </a:rPr>
              <a:t>How Our Results Compare</a:t>
            </a:r>
            <a:endParaRPr lang="en-US" sz="1200" b="1">
              <a:latin typeface="Aptos"/>
            </a:endParaRPr>
          </a:p>
          <a:p>
            <a:pPr>
              <a:buFont typeface="Arial"/>
              <a:buChar char="•"/>
            </a:pPr>
            <a:r>
              <a:rPr lang="en-US" sz="1200">
                <a:latin typeface="Aptos"/>
                <a:cs typeface="Arial"/>
              </a:rPr>
              <a:t>Strack et al., 2014 (UCI baseline) – AUC 0.61 – 0.63 → our </a:t>
            </a:r>
            <a:r>
              <a:rPr lang="en-US" sz="1200" err="1">
                <a:latin typeface="Aptos"/>
                <a:cs typeface="Arial"/>
              </a:rPr>
              <a:t>XGBoost</a:t>
            </a:r>
            <a:r>
              <a:rPr lang="en-US" sz="1200">
                <a:latin typeface="Aptos"/>
                <a:cs typeface="Arial"/>
              </a:rPr>
              <a:t> 0.675 = major improvement over the original logistic model.</a:t>
            </a:r>
          </a:p>
          <a:p>
            <a:pPr>
              <a:buFont typeface="Arial"/>
              <a:buChar char="•"/>
            </a:pPr>
            <a:r>
              <a:rPr lang="en-US" sz="1200">
                <a:latin typeface="Aptos"/>
                <a:cs typeface="Arial"/>
              </a:rPr>
              <a:t>Wang &amp; Zhu, 2021 – AUC 0.62 – 0.70 → our ensemble 0.68 – 0.675 = comparable to modern ML benchmarks.</a:t>
            </a:r>
          </a:p>
          <a:p>
            <a:pPr>
              <a:buFont typeface="Arial"/>
              <a:buChar char="•"/>
            </a:pPr>
            <a:r>
              <a:rPr lang="en-US" sz="1200">
                <a:latin typeface="Aptos"/>
                <a:cs typeface="Arial"/>
              </a:rPr>
              <a:t>Shukla &amp; Tripathi, 2020 – AUC 0.71 (embedding model) → our </a:t>
            </a:r>
            <a:r>
              <a:rPr lang="en-US" sz="1200" err="1">
                <a:latin typeface="Aptos"/>
                <a:cs typeface="Arial"/>
              </a:rPr>
              <a:t>XGBoost</a:t>
            </a:r>
            <a:r>
              <a:rPr lang="en-US" sz="1200">
                <a:latin typeface="Aptos"/>
                <a:cs typeface="Arial"/>
              </a:rPr>
              <a:t> 0.675 = slightly lower but close.</a:t>
            </a:r>
          </a:p>
          <a:p>
            <a:pPr>
              <a:buFont typeface="Arial"/>
              <a:buChar char="•"/>
            </a:pPr>
            <a:r>
              <a:rPr lang="en-US" sz="1200">
                <a:latin typeface="Aptos"/>
                <a:cs typeface="Arial"/>
              </a:rPr>
              <a:t>Ashfaq et al., 2019 (deep learning) – AUC 0.73 → our </a:t>
            </a:r>
            <a:r>
              <a:rPr lang="en-US" sz="1200" err="1">
                <a:latin typeface="Aptos"/>
                <a:cs typeface="Arial"/>
              </a:rPr>
              <a:t>XGBoost</a:t>
            </a:r>
            <a:r>
              <a:rPr lang="en-US" sz="1200">
                <a:latin typeface="Aptos"/>
                <a:cs typeface="Arial"/>
              </a:rPr>
              <a:t> 0.675 = near deep-learning performance with simpler, interpretable methods.</a:t>
            </a:r>
            <a:br>
              <a:rPr lang="en-US" sz="1200">
                <a:latin typeface="Aptos"/>
                <a:cs typeface="Arial"/>
              </a:rPr>
            </a:br>
            <a:endParaRPr lang="en-US" sz="1200">
              <a:latin typeface="Aptos"/>
              <a:cs typeface="Arial"/>
            </a:endParaRPr>
          </a:p>
          <a:p>
            <a:pPr indent="0">
              <a:buNone/>
            </a:pPr>
            <a:r>
              <a:rPr lang="en-US" sz="1200" b="1">
                <a:latin typeface="Aptos"/>
                <a:cs typeface="Arial"/>
              </a:rPr>
              <a:t>Interpretation</a:t>
            </a:r>
            <a:endParaRPr lang="en-US" sz="1200" b="1">
              <a:latin typeface="Aptos"/>
            </a:endParaRPr>
          </a:p>
          <a:p>
            <a:r>
              <a:rPr lang="en-US" sz="1200">
                <a:latin typeface="Aptos"/>
                <a:cs typeface="Arial"/>
              </a:rPr>
              <a:t>Our ensemble models (</a:t>
            </a:r>
            <a:r>
              <a:rPr lang="en-US" sz="1200" err="1">
                <a:latin typeface="Aptos"/>
                <a:cs typeface="Arial"/>
              </a:rPr>
              <a:t>XGBoost</a:t>
            </a:r>
            <a:r>
              <a:rPr lang="en-US" sz="1200">
                <a:latin typeface="Aptos"/>
                <a:cs typeface="Arial"/>
              </a:rPr>
              <a:t>, Gradient Boosting) perform on par with or better than most published traditional ML approaches.</a:t>
            </a:r>
            <a:endParaRPr lang="en-US" sz="1200">
              <a:latin typeface="Aptos"/>
            </a:endParaRPr>
          </a:p>
          <a:p>
            <a:r>
              <a:rPr lang="en-US" sz="1200">
                <a:latin typeface="Aptos"/>
                <a:cs typeface="Arial"/>
              </a:rPr>
              <a:t>They achieve strong, stable AUC and PR-AUC scores while remaining easier to interpret and deploy.</a:t>
            </a:r>
          </a:p>
          <a:p>
            <a:endParaRPr lang="en-US" sz="1200">
              <a:latin typeface="Aptos"/>
              <a:cs typeface="Arial"/>
            </a:endParaRPr>
          </a:p>
          <a:p>
            <a:pPr>
              <a:buNone/>
            </a:pPr>
            <a:r>
              <a:rPr lang="en-US" sz="1200" b="1">
                <a:latin typeface="Aptos"/>
                <a:cs typeface="Arial"/>
              </a:rPr>
              <a:t>Key Takeaways</a:t>
            </a:r>
            <a:endParaRPr lang="en-US" sz="1200" b="1">
              <a:latin typeface="Aptos"/>
            </a:endParaRPr>
          </a:p>
          <a:p>
            <a:pPr>
              <a:buFont typeface="Arial"/>
              <a:buChar char="•"/>
            </a:pPr>
            <a:r>
              <a:rPr lang="en-US" sz="1200">
                <a:latin typeface="Aptos"/>
                <a:cs typeface="Arial"/>
              </a:rPr>
              <a:t>Best Model: </a:t>
            </a:r>
            <a:r>
              <a:rPr lang="en-US" sz="1200" err="1">
                <a:latin typeface="Aptos"/>
                <a:cs typeface="Arial"/>
              </a:rPr>
              <a:t>XGBoost</a:t>
            </a:r>
            <a:r>
              <a:rPr lang="en-US" sz="1200">
                <a:latin typeface="Aptos"/>
                <a:cs typeface="Arial"/>
              </a:rPr>
              <a:t> (ROC-AUC ≈ 0.675, PR-AUC ≈ 0.21.4)</a:t>
            </a:r>
          </a:p>
          <a:p>
            <a:pPr>
              <a:buFont typeface="Arial"/>
              <a:buChar char="•"/>
            </a:pPr>
            <a:r>
              <a:rPr lang="en-US" sz="1200">
                <a:latin typeface="Aptos"/>
                <a:cs typeface="Arial"/>
              </a:rPr>
              <a:t>Clinical Targeting: Gradient Boosting slightly higher precision @ 10 %.</a:t>
            </a:r>
          </a:p>
          <a:p>
            <a:pPr>
              <a:buFont typeface="Arial"/>
              <a:buChar char="•"/>
            </a:pPr>
            <a:r>
              <a:rPr lang="en-US" sz="1200">
                <a:latin typeface="Aptos"/>
                <a:cs typeface="Arial"/>
              </a:rPr>
              <a:t>Consistency: Results align with the 0.62–0.73 AUC range reported across the literature.</a:t>
            </a:r>
          </a:p>
        </p:txBody>
      </p:sp>
    </p:spTree>
    <p:extLst>
      <p:ext uri="{BB962C8B-B14F-4D97-AF65-F5344CB8AC3E}">
        <p14:creationId xmlns:p14="http://schemas.microsoft.com/office/powerpoint/2010/main" val="1891900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6F8BE8-5370-DBEF-C1EB-7980355180E4}"/>
              </a:ext>
            </a:extLst>
          </p:cNvPr>
          <p:cNvSpPr>
            <a:spLocks noGrp="1"/>
          </p:cNvSpPr>
          <p:nvPr>
            <p:ph type="title"/>
          </p:nvPr>
        </p:nvSpPr>
        <p:spPr>
          <a:xfrm>
            <a:off x="761803" y="350196"/>
            <a:ext cx="4885029" cy="1624520"/>
          </a:xfrm>
        </p:spPr>
        <p:txBody>
          <a:bodyPr anchor="ctr">
            <a:normAutofit/>
          </a:bodyPr>
          <a:lstStyle/>
          <a:p>
            <a:r>
              <a:rPr lang="en-US" sz="4000" err="1"/>
              <a:t>Gradio</a:t>
            </a:r>
            <a:r>
              <a:rPr lang="en-US" sz="4000"/>
              <a:t> Demonstration </a:t>
            </a:r>
          </a:p>
        </p:txBody>
      </p:sp>
      <p:sp>
        <p:nvSpPr>
          <p:cNvPr id="3" name="Content Placeholder 2">
            <a:extLst>
              <a:ext uri="{FF2B5EF4-FFF2-40B4-BE49-F238E27FC236}">
                <a16:creationId xmlns:a16="http://schemas.microsoft.com/office/drawing/2014/main" id="{77AE37DE-B76F-19A4-B3F1-A0CB8B3E517C}"/>
              </a:ext>
            </a:extLst>
          </p:cNvPr>
          <p:cNvSpPr>
            <a:spLocks noGrp="1"/>
          </p:cNvSpPr>
          <p:nvPr>
            <p:ph idx="1"/>
          </p:nvPr>
        </p:nvSpPr>
        <p:spPr>
          <a:xfrm>
            <a:off x="761802" y="2285035"/>
            <a:ext cx="4646905" cy="3613149"/>
          </a:xfrm>
        </p:spPr>
        <p:txBody>
          <a:bodyPr vert="horz" lIns="91440" tIns="45720" rIns="91440" bIns="45720" rtlCol="0" anchor="ctr">
            <a:normAutofit/>
          </a:bodyPr>
          <a:lstStyle/>
          <a:p>
            <a:r>
              <a:rPr lang="en-US" sz="2000"/>
              <a:t>Model will classify whether patient is at risk for &lt;30 days readmittance</a:t>
            </a:r>
          </a:p>
          <a:p>
            <a:r>
              <a:rPr lang="en-US" sz="2000"/>
              <a:t>Client can input top features</a:t>
            </a:r>
          </a:p>
          <a:p>
            <a:pPr lvl="1">
              <a:buFont typeface="Courier New,monospace" panose="020B0604020202020204" pitchFamily="34" charset="0"/>
              <a:buChar char="o"/>
            </a:pPr>
            <a:r>
              <a:rPr lang="en-US" sz="2000"/>
              <a:t>This is for clean demo purposes</a:t>
            </a:r>
          </a:p>
          <a:p>
            <a:pPr lvl="1">
              <a:buFont typeface="Courier New,monospace" panose="020B0604020202020204" pitchFamily="34" charset="0"/>
              <a:buChar char="o"/>
            </a:pPr>
            <a:r>
              <a:rPr lang="en-US" sz="2000"/>
              <a:t>Final product can allow for all features</a:t>
            </a:r>
          </a:p>
          <a:p>
            <a:r>
              <a:rPr lang="en-US" sz="2000"/>
              <a:t>Client can choose to adjust patient's treatment</a:t>
            </a:r>
          </a:p>
        </p:txBody>
      </p:sp>
      <p:pic>
        <p:nvPicPr>
          <p:cNvPr id="4" name="Screen Recording 2025-12-09 193008">
            <a:hlinkClick r:id="" action="ppaction://media"/>
            <a:extLst>
              <a:ext uri="{FF2B5EF4-FFF2-40B4-BE49-F238E27FC236}">
                <a16:creationId xmlns:a16="http://schemas.microsoft.com/office/drawing/2014/main" id="{4EB36BBB-8FA6-9585-0F4C-9F135B81F45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60352" y="685800"/>
            <a:ext cx="4922837" cy="5486400"/>
          </a:xfrm>
          <a:prstGeom prst="rect">
            <a:avLst/>
          </a:prstGeom>
        </p:spPr>
      </p:pic>
    </p:spTree>
    <p:extLst>
      <p:ext uri="{BB962C8B-B14F-4D97-AF65-F5344CB8AC3E}">
        <p14:creationId xmlns:p14="http://schemas.microsoft.com/office/powerpoint/2010/main" val="1577753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arrows painted on the asphalt">
            <a:extLst>
              <a:ext uri="{FF2B5EF4-FFF2-40B4-BE49-F238E27FC236}">
                <a16:creationId xmlns:a16="http://schemas.microsoft.com/office/drawing/2014/main" id="{43BE8CFB-AF19-E152-DC0A-10756C725743}"/>
              </a:ext>
            </a:extLst>
          </p:cNvPr>
          <p:cNvPicPr>
            <a:picLocks noChangeAspect="1"/>
          </p:cNvPicPr>
          <p:nvPr/>
        </p:nvPicPr>
        <p:blipFill>
          <a:blip r:embed="rId2"/>
          <a:srcRect l="2994" r="3594" b="-1"/>
          <a:stretch>
            <a:fillRect/>
          </a:stretch>
        </p:blipFill>
        <p:spPr>
          <a:xfrm>
            <a:off x="2522356" y="10"/>
            <a:ext cx="9669642"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820B16-D9A8-0095-1B1B-EE2DC44B61A9}"/>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t>Thank You.  </a:t>
            </a:r>
            <a:br>
              <a:rPr lang="en-US" sz="4000"/>
            </a:br>
            <a:r>
              <a:rPr lang="en-US" sz="4000"/>
              <a:t>Any Questions?</a:t>
            </a:r>
          </a:p>
        </p:txBody>
      </p:sp>
      <p:sp>
        <p:nvSpPr>
          <p:cNvPr id="3" name="TextBox 2">
            <a:extLst>
              <a:ext uri="{FF2B5EF4-FFF2-40B4-BE49-F238E27FC236}">
                <a16:creationId xmlns:a16="http://schemas.microsoft.com/office/drawing/2014/main" id="{377D2918-7005-82F4-9F9A-ACD14506C29D}"/>
              </a:ext>
            </a:extLst>
          </p:cNvPr>
          <p:cNvSpPr txBox="1"/>
          <p:nvPr/>
        </p:nvSpPr>
        <p:spPr>
          <a:xfrm>
            <a:off x="838200" y="2023893"/>
            <a:ext cx="3822189" cy="428983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lnSpcReduction="10000"/>
          </a:bodyPr>
          <a:lstStyle/>
          <a:p>
            <a:pPr>
              <a:lnSpc>
                <a:spcPct val="90000"/>
              </a:lnSpc>
              <a:spcAft>
                <a:spcPts val="600"/>
              </a:spcAft>
            </a:pPr>
            <a:r>
              <a:rPr lang="en-US" sz="1000"/>
              <a:t>                                           REFERENCES</a:t>
            </a:r>
            <a:endParaRPr lang="en-US"/>
          </a:p>
          <a:p>
            <a:pPr>
              <a:lnSpc>
                <a:spcPct val="90000"/>
              </a:lnSpc>
              <a:spcAft>
                <a:spcPts val="600"/>
              </a:spcAft>
            </a:pPr>
            <a:endParaRPr lang="en-US" sz="1000"/>
          </a:p>
          <a:p>
            <a:pPr indent="-228600">
              <a:lnSpc>
                <a:spcPct val="90000"/>
              </a:lnSpc>
              <a:spcAft>
                <a:spcPts val="600"/>
              </a:spcAft>
              <a:buFont typeface="Arial" panose="020B0604020202020204" pitchFamily="34" charset="0"/>
              <a:buChar char="•"/>
            </a:pPr>
            <a:r>
              <a:rPr lang="en-US" sz="1000"/>
              <a:t>Ashfaq, A., Sant’Anna, A., </a:t>
            </a:r>
            <a:r>
              <a:rPr lang="en-US" sz="1000" err="1"/>
              <a:t>Lingman</a:t>
            </a:r>
            <a:r>
              <a:rPr lang="en-US" sz="1000"/>
              <a:t>, M., &amp; Nowaczyk, S. (2019). Readmission prediction using deep learning on electronic health records. </a:t>
            </a:r>
            <a:r>
              <a:rPr lang="en-US" sz="1000" i="1"/>
              <a:t>Journal of Biomedical Informatics, 97</a:t>
            </a:r>
            <a:r>
              <a:rPr lang="en-US" sz="1000"/>
              <a:t>, 103271. </a:t>
            </a:r>
            <a:r>
              <a:rPr lang="en-US" sz="1000">
                <a:hlinkClick r:id="rId3"/>
              </a:rPr>
              <a:t>https://doi.org/10.1016/j.jbi.2019.103271</a:t>
            </a:r>
          </a:p>
          <a:p>
            <a:pPr indent="-228600">
              <a:lnSpc>
                <a:spcPct val="90000"/>
              </a:lnSpc>
              <a:spcAft>
                <a:spcPts val="600"/>
              </a:spcAft>
              <a:buFont typeface="Arial" panose="020B0604020202020204" pitchFamily="34" charset="0"/>
              <a:buChar char="•"/>
            </a:pPr>
            <a:endParaRPr lang="en-US" sz="1000">
              <a:ea typeface="+mn-lt"/>
              <a:cs typeface="+mn-lt"/>
            </a:endParaRPr>
          </a:p>
          <a:p>
            <a:pPr indent="-228600">
              <a:lnSpc>
                <a:spcPct val="90000"/>
              </a:lnSpc>
              <a:spcAft>
                <a:spcPts val="600"/>
              </a:spcAft>
              <a:buFont typeface="Arial" panose="020B0604020202020204" pitchFamily="34" charset="0"/>
              <a:buChar char="•"/>
            </a:pPr>
            <a:r>
              <a:rPr lang="en-US" sz="1000">
                <a:ea typeface="+mn-lt"/>
                <a:cs typeface="+mn-lt"/>
              </a:rPr>
              <a:t>Emi-Johnson O., Nkrumah K. "Predicting 30-Day Hospital Readmission in Patients With Diabetes Using Machine Learning on Electronic Health Record Data." (April 17, 2025), </a:t>
            </a:r>
            <a:r>
              <a:rPr lang="en-US" sz="1000" err="1">
                <a:ea typeface="+mn-lt"/>
                <a:cs typeface="+mn-lt"/>
              </a:rPr>
              <a:t>Cureus</a:t>
            </a:r>
            <a:r>
              <a:rPr lang="en-US" sz="1000">
                <a:ea typeface="+mn-lt"/>
                <a:cs typeface="+mn-lt"/>
              </a:rPr>
              <a:t> 17(4): e82437. DOI 10.7759/cureus.82437</a:t>
            </a:r>
            <a:endParaRPr lang="en-US" sz="1000"/>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Shukla, S., &amp; Tripathi, S. P. (2020). EmbPred30: Assessing 30-days readmission for diabetic patients using categorical embeddings. </a:t>
            </a:r>
            <a:r>
              <a:rPr lang="en-US" sz="1000" i="1" err="1"/>
              <a:t>arXiv</a:t>
            </a:r>
            <a:r>
              <a:rPr lang="en-US" sz="1000" i="1"/>
              <a:t> preprint</a:t>
            </a:r>
            <a:r>
              <a:rPr lang="en-US" sz="1000"/>
              <a:t>, arXiv:2002.11215. https://arxiv.org/abs/2002.11215</a:t>
            </a:r>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Strack, B., DeShazo, J. P., Gennings, C., Olmo, J. L., Ventura, S., </a:t>
            </a:r>
            <a:r>
              <a:rPr lang="en-US" sz="1000" err="1"/>
              <a:t>Cios</a:t>
            </a:r>
            <a:r>
              <a:rPr lang="en-US" sz="1000"/>
              <a:t>, K. J., &amp; Clore, J. N. (2014). Impact of HbA1c measurement on hospital readmission rates: Analysis of 70,000 clinical database patient records. </a:t>
            </a:r>
            <a:r>
              <a:rPr lang="en-US" sz="1000" i="1"/>
              <a:t>BioMed Research International</a:t>
            </a:r>
            <a:r>
              <a:rPr lang="en-US" sz="1000"/>
              <a:t>, 2014, 781670. https://doi.org/10.1155/2014/781670</a:t>
            </a:r>
          </a:p>
          <a:p>
            <a:pPr indent="-228600">
              <a:lnSpc>
                <a:spcPct val="90000"/>
              </a:lnSpc>
              <a:spcAft>
                <a:spcPts val="600"/>
              </a:spcAft>
              <a:buFont typeface="Arial" panose="020B0604020202020204" pitchFamily="34" charset="0"/>
              <a:buChar char="•"/>
            </a:pPr>
            <a:endParaRPr lang="en-US" sz="1000"/>
          </a:p>
          <a:p>
            <a:pPr indent="-228600">
              <a:lnSpc>
                <a:spcPct val="90000"/>
              </a:lnSpc>
              <a:spcAft>
                <a:spcPts val="600"/>
              </a:spcAft>
              <a:buFont typeface="Arial" panose="020B0604020202020204" pitchFamily="34" charset="0"/>
              <a:buChar char="•"/>
            </a:pPr>
            <a:r>
              <a:rPr lang="en-US" sz="1000"/>
              <a:t>Wang, S., &amp; Zhu, X. (2021). Predictive modeling of hospital readmission: Challenges and solutions. </a:t>
            </a:r>
            <a:r>
              <a:rPr lang="en-US" sz="1000" i="1" err="1"/>
              <a:t>arXiv</a:t>
            </a:r>
            <a:r>
              <a:rPr lang="en-US" sz="1000" i="1"/>
              <a:t> preprint</a:t>
            </a:r>
            <a:r>
              <a:rPr lang="en-US" sz="1000"/>
              <a:t>, arXiv:2106.08488. </a:t>
            </a:r>
            <a:r>
              <a:rPr lang="en-US" sz="1000">
                <a:hlinkClick r:id="rId4"/>
              </a:rPr>
              <a:t>https://arxiv.org/abs/2106.08488</a:t>
            </a:r>
          </a:p>
          <a:p>
            <a:pPr>
              <a:lnSpc>
                <a:spcPct val="90000"/>
              </a:lnSpc>
              <a:spcAft>
                <a:spcPts val="600"/>
              </a:spcAft>
            </a:pPr>
            <a:endParaRPr lang="en-US" sz="1000">
              <a:ea typeface="+mn-lt"/>
              <a:cs typeface="+mn-lt"/>
            </a:endParaRPr>
          </a:p>
          <a:p>
            <a:pPr indent="-228600">
              <a:lnSpc>
                <a:spcPct val="90000"/>
              </a:lnSpc>
              <a:spcAft>
                <a:spcPts val="600"/>
              </a:spcAft>
              <a:buFont typeface="Arial" panose="020B0604020202020204" pitchFamily="34" charset="0"/>
              <a:buChar char="•"/>
            </a:pPr>
            <a:r>
              <a:rPr lang="en-US" sz="1000">
                <a:ea typeface="+mn-lt"/>
                <a:cs typeface="+mn-lt"/>
              </a:rPr>
              <a:t>Burrill, L. UC Berkeley (2025). </a:t>
            </a:r>
            <a:r>
              <a:rPr lang="en-US" sz="1000" i="1" err="1">
                <a:solidFill>
                  <a:srgbClr val="000000"/>
                </a:solidFill>
                <a:ea typeface="+mn-lt"/>
                <a:cs typeface="+mn-lt"/>
              </a:rPr>
              <a:t>diabetes_readmission</a:t>
            </a:r>
            <a:r>
              <a:rPr lang="en-US" sz="1000">
                <a:ea typeface="+mn-lt"/>
                <a:cs typeface="+mn-lt"/>
              </a:rPr>
              <a:t> [Computer software]. https://github.com/lelandburrill/diabetes_readmission</a:t>
            </a:r>
            <a:endParaRPr lang="en-US" sz="1000"/>
          </a:p>
          <a:p>
            <a:pPr indent="-228600">
              <a:lnSpc>
                <a:spcPct val="90000"/>
              </a:lnSpc>
              <a:spcAft>
                <a:spcPts val="600"/>
              </a:spcAft>
              <a:buFont typeface="Arial" panose="020B0604020202020204" pitchFamily="34" charset="0"/>
              <a:buChar char="•"/>
            </a:pPr>
            <a:endParaRPr lang="en-US" sz="1000"/>
          </a:p>
        </p:txBody>
      </p:sp>
    </p:spTree>
    <p:extLst>
      <p:ext uri="{BB962C8B-B14F-4D97-AF65-F5344CB8AC3E}">
        <p14:creationId xmlns:p14="http://schemas.microsoft.com/office/powerpoint/2010/main" val="4126502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Arc 3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5" name="Freeform: Shape 3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descr="A close-up of a document&#10;&#10;AI-generated content may be incorrect.">
            <a:extLst>
              <a:ext uri="{FF2B5EF4-FFF2-40B4-BE49-F238E27FC236}">
                <a16:creationId xmlns:a16="http://schemas.microsoft.com/office/drawing/2014/main" id="{97B88930-DB56-0B81-D805-EBE5A4AC4E3D}"/>
              </a:ext>
            </a:extLst>
          </p:cNvPr>
          <p:cNvPicPr>
            <a:picLocks noGrp="1" noChangeAspect="1"/>
          </p:cNvPicPr>
          <p:nvPr>
            <p:ph idx="1"/>
          </p:nvPr>
        </p:nvPicPr>
        <p:blipFill>
          <a:blip r:embed="rId2"/>
          <a:stretch>
            <a:fillRect/>
          </a:stretch>
        </p:blipFill>
        <p:spPr>
          <a:xfrm>
            <a:off x="846850" y="511293"/>
            <a:ext cx="4490044"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7" name="TextBox 6">
            <a:extLst>
              <a:ext uri="{FF2B5EF4-FFF2-40B4-BE49-F238E27FC236}">
                <a16:creationId xmlns:a16="http://schemas.microsoft.com/office/drawing/2014/main" id="{BAFEB2DC-4C62-90D3-68BF-60BE425F6656}"/>
              </a:ext>
            </a:extLst>
          </p:cNvPr>
          <p:cNvSpPr txBox="1"/>
          <p:nvPr/>
        </p:nvSpPr>
        <p:spPr>
          <a:xfrm>
            <a:off x="5894962" y="1005418"/>
            <a:ext cx="6095445" cy="516672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85000" lnSpcReduction="20000"/>
          </a:bodyPr>
          <a:lstStyle/>
          <a:p>
            <a:pPr>
              <a:lnSpc>
                <a:spcPct val="90000"/>
              </a:lnSpc>
              <a:spcAft>
                <a:spcPts val="600"/>
              </a:spcAft>
            </a:pPr>
            <a:r>
              <a:rPr lang="en-US"/>
              <a:t>Machine Learning – Classification</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Target ('readmitted') has 3 categories: </a:t>
            </a:r>
          </a:p>
          <a:p>
            <a:pPr lvl="1" indent="-228600">
              <a:lnSpc>
                <a:spcPct val="90000"/>
              </a:lnSpc>
              <a:spcAft>
                <a:spcPts val="600"/>
              </a:spcAft>
              <a:buFont typeface="Courier New" panose="020B0604020202020204" pitchFamily="34" charset="0"/>
              <a:buChar char="o"/>
            </a:pPr>
            <a:r>
              <a:rPr lang="en-US"/>
              <a:t>&lt;30 (the focus of our classification)</a:t>
            </a:r>
          </a:p>
          <a:p>
            <a:pPr lvl="1" indent="-228600">
              <a:lnSpc>
                <a:spcPct val="90000"/>
              </a:lnSpc>
              <a:spcAft>
                <a:spcPts val="600"/>
              </a:spcAft>
              <a:buFont typeface="Courier New" panose="020B0604020202020204" pitchFamily="34" charset="0"/>
              <a:buChar char="o"/>
            </a:pPr>
            <a:r>
              <a:rPr lang="en-US"/>
              <a:t>&gt;30</a:t>
            </a:r>
          </a:p>
          <a:p>
            <a:pPr lvl="1" indent="-228600">
              <a:lnSpc>
                <a:spcPct val="90000"/>
              </a:lnSpc>
              <a:spcAft>
                <a:spcPts val="600"/>
              </a:spcAft>
              <a:buFont typeface="Courier New" panose="020B0604020202020204" pitchFamily="34" charset="0"/>
              <a:buChar char="o"/>
            </a:pPr>
            <a:r>
              <a:rPr lang="en-US"/>
              <a:t>NO</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Features kept even though missing values:</a:t>
            </a:r>
          </a:p>
          <a:p>
            <a:pPr indent="-228600">
              <a:lnSpc>
                <a:spcPct val="90000"/>
              </a:lnSpc>
              <a:spcAft>
                <a:spcPts val="600"/>
              </a:spcAft>
              <a:buFont typeface="Arial" panose="020B0604020202020204" pitchFamily="34" charset="0"/>
              <a:buChar char="•"/>
            </a:pPr>
            <a:r>
              <a:rPr lang="en-US"/>
              <a:t>A1C test result</a:t>
            </a:r>
          </a:p>
          <a:p>
            <a:pPr indent="-228600">
              <a:lnSpc>
                <a:spcPct val="90000"/>
              </a:lnSpc>
              <a:spcAft>
                <a:spcPts val="600"/>
              </a:spcAft>
              <a:buFont typeface="Arial" panose="020B0604020202020204" pitchFamily="34" charset="0"/>
              <a:buChar char="•"/>
            </a:pPr>
            <a:r>
              <a:rPr lang="en-US"/>
              <a:t>Glucose serum test result</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Unnecessary features (administrative or missing values):</a:t>
            </a:r>
          </a:p>
          <a:p>
            <a:pPr indent="-228600">
              <a:lnSpc>
                <a:spcPct val="90000"/>
              </a:lnSpc>
              <a:spcAft>
                <a:spcPts val="600"/>
              </a:spcAft>
              <a:buFont typeface="Arial" panose="020B0604020202020204" pitchFamily="34" charset="0"/>
              <a:buChar char="•"/>
            </a:pPr>
            <a:r>
              <a:rPr lang="en-US"/>
              <a:t>weight</a:t>
            </a:r>
          </a:p>
          <a:p>
            <a:pPr indent="-228600">
              <a:lnSpc>
                <a:spcPct val="90000"/>
              </a:lnSpc>
              <a:spcAft>
                <a:spcPts val="600"/>
              </a:spcAft>
              <a:buFont typeface="Arial" panose="020B0604020202020204" pitchFamily="34" charset="0"/>
              <a:buChar char="•"/>
            </a:pPr>
            <a:r>
              <a:rPr lang="en-US"/>
              <a:t>admission type</a:t>
            </a:r>
          </a:p>
          <a:p>
            <a:pPr indent="-228600">
              <a:lnSpc>
                <a:spcPct val="90000"/>
              </a:lnSpc>
              <a:spcAft>
                <a:spcPts val="600"/>
              </a:spcAft>
              <a:buFont typeface="Arial" panose="020B0604020202020204" pitchFamily="34" charset="0"/>
              <a:buChar char="•"/>
            </a:pPr>
            <a:r>
              <a:rPr lang="en-US"/>
              <a:t>admission source</a:t>
            </a:r>
          </a:p>
          <a:p>
            <a:pPr indent="-228600">
              <a:lnSpc>
                <a:spcPct val="90000"/>
              </a:lnSpc>
              <a:spcAft>
                <a:spcPts val="600"/>
              </a:spcAft>
              <a:buFont typeface="Arial" panose="020B0604020202020204" pitchFamily="34" charset="0"/>
              <a:buChar char="•"/>
            </a:pPr>
            <a:r>
              <a:rPr lang="en-US"/>
              <a:t>payer code</a:t>
            </a:r>
          </a:p>
          <a:p>
            <a:pPr indent="-228600">
              <a:lnSpc>
                <a:spcPct val="90000"/>
              </a:lnSpc>
              <a:spcAft>
                <a:spcPts val="600"/>
              </a:spcAft>
              <a:buFont typeface="Arial" panose="020B0604020202020204" pitchFamily="34" charset="0"/>
              <a:buChar char="•"/>
            </a:pPr>
            <a:r>
              <a:rPr lang="en-US"/>
              <a:t>medical specialty (of admitting physician)</a:t>
            </a:r>
          </a:p>
          <a:p>
            <a:pPr indent="-228600">
              <a:lnSpc>
                <a:spcPct val="90000"/>
              </a:lnSpc>
              <a:spcAft>
                <a:spcPts val="600"/>
              </a:spcAft>
              <a:buFont typeface="Arial" panose="020B0604020202020204" pitchFamily="34" charset="0"/>
              <a:buChar char="•"/>
            </a:pPr>
            <a:endParaRPr lang="en-US"/>
          </a:p>
          <a:p>
            <a:pPr>
              <a:lnSpc>
                <a:spcPct val="90000"/>
              </a:lnSpc>
              <a:spcAft>
                <a:spcPts val="600"/>
              </a:spcAft>
            </a:pPr>
            <a:r>
              <a:rPr lang="en-US"/>
              <a:t>Dataset: </a:t>
            </a:r>
          </a:p>
          <a:p>
            <a:pPr>
              <a:lnSpc>
                <a:spcPct val="90000"/>
              </a:lnSpc>
              <a:spcAft>
                <a:spcPts val="600"/>
              </a:spcAft>
            </a:pPr>
            <a:r>
              <a:rPr lang="en-US" sz="1700">
                <a:ea typeface="+mn-lt"/>
                <a:cs typeface="+mn-lt"/>
              </a:rPr>
              <a:t>https://drive.google.com/file/d/1fMbjB-5I0Suifh4QrpH1ewtXxvkAtayd/view?usp=sharing</a:t>
            </a:r>
          </a:p>
        </p:txBody>
      </p:sp>
    </p:spTree>
    <p:extLst>
      <p:ext uri="{BB962C8B-B14F-4D97-AF65-F5344CB8AC3E}">
        <p14:creationId xmlns:p14="http://schemas.microsoft.com/office/powerpoint/2010/main" val="284872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5C37D6-DFD6-252D-FBF3-E7AF75351403}"/>
              </a:ext>
            </a:extLst>
          </p:cNvPr>
          <p:cNvSpPr>
            <a:spLocks noGrp="1"/>
          </p:cNvSpPr>
          <p:nvPr>
            <p:ph type="title"/>
          </p:nvPr>
        </p:nvSpPr>
        <p:spPr>
          <a:xfrm>
            <a:off x="944880" y="1464"/>
            <a:ext cx="4977976" cy="1454051"/>
          </a:xfrm>
        </p:spPr>
        <p:txBody>
          <a:bodyPr>
            <a:normAutofit/>
          </a:bodyPr>
          <a:lstStyle/>
          <a:p>
            <a:r>
              <a:rPr lang="en-US" sz="3600">
                <a:solidFill>
                  <a:schemeClr val="tx2"/>
                </a:solidFill>
              </a:rPr>
              <a:t>Literature Review </a:t>
            </a:r>
          </a:p>
        </p:txBody>
      </p:sp>
      <p:sp>
        <p:nvSpPr>
          <p:cNvPr id="3" name="Content Placeholder 2">
            <a:extLst>
              <a:ext uri="{FF2B5EF4-FFF2-40B4-BE49-F238E27FC236}">
                <a16:creationId xmlns:a16="http://schemas.microsoft.com/office/drawing/2014/main" id="{BAF66291-43DF-5CDE-E7A4-9DE54AA87DB9}"/>
              </a:ext>
            </a:extLst>
          </p:cNvPr>
          <p:cNvSpPr>
            <a:spLocks noGrp="1"/>
          </p:cNvSpPr>
          <p:nvPr>
            <p:ph idx="1"/>
          </p:nvPr>
        </p:nvSpPr>
        <p:spPr>
          <a:xfrm>
            <a:off x="804672" y="1354882"/>
            <a:ext cx="4977578" cy="4724377"/>
          </a:xfrm>
        </p:spPr>
        <p:txBody>
          <a:bodyPr vert="horz" lIns="91440" tIns="45720" rIns="91440" bIns="45720" rtlCol="0" anchor="ctr">
            <a:normAutofit fontScale="85000" lnSpcReduction="10000"/>
          </a:bodyPr>
          <a:lstStyle/>
          <a:p>
            <a:r>
              <a:rPr lang="en-US" sz="1800" b="1">
                <a:solidFill>
                  <a:schemeClr val="tx2"/>
                </a:solidFill>
              </a:rPr>
              <a:t>Ashfaq et al. (2019)</a:t>
            </a:r>
            <a:r>
              <a:rPr lang="en-US" sz="1800">
                <a:solidFill>
                  <a:schemeClr val="tx2"/>
                </a:solidFill>
              </a:rPr>
              <a:t> implemented deep learning models such as convolutional and recurrent neural networks for hospital readmission prediction using electronic health records. Their study demonstrated improved recall and AUC over traditional models, motivating our comparison between ensemble and neural approaches for clinical prediction tasks.</a:t>
            </a:r>
          </a:p>
          <a:p>
            <a:r>
              <a:rPr lang="en-US" sz="1800" b="1">
                <a:solidFill>
                  <a:schemeClr val="tx2"/>
                </a:solidFill>
              </a:rPr>
              <a:t>Emi-Johnson (2025)</a:t>
            </a:r>
            <a:r>
              <a:rPr lang="en-US" sz="1800">
                <a:solidFill>
                  <a:schemeClr val="tx2"/>
                </a:solidFill>
              </a:rPr>
              <a:t> showed the potential of ML algorithms, particularly </a:t>
            </a:r>
            <a:r>
              <a:rPr lang="en-US" sz="1800" err="1">
                <a:solidFill>
                  <a:schemeClr val="tx2"/>
                </a:solidFill>
              </a:rPr>
              <a:t>XGBoost</a:t>
            </a:r>
            <a:r>
              <a:rPr lang="en-US" sz="1800">
                <a:solidFill>
                  <a:schemeClr val="tx2"/>
                </a:solidFill>
              </a:rPr>
              <a:t>, in enhancing the prediction of 30-day hospital readmissions using structured EHR. By comparing four different models, they demonstrated that ensemble-based methods such as </a:t>
            </a:r>
            <a:r>
              <a:rPr lang="en-US" sz="1800" err="1">
                <a:solidFill>
                  <a:schemeClr val="tx2"/>
                </a:solidFill>
              </a:rPr>
              <a:t>XGBoost</a:t>
            </a:r>
            <a:r>
              <a:rPr lang="en-US" sz="1800">
                <a:solidFill>
                  <a:schemeClr val="tx2"/>
                </a:solidFill>
              </a:rPr>
              <a:t> not only provide superior predictive performance but also robust interpretability via SHAP analysis.</a:t>
            </a:r>
          </a:p>
          <a:p>
            <a:r>
              <a:rPr lang="en-US" sz="1800" b="1">
                <a:solidFill>
                  <a:schemeClr val="tx2"/>
                </a:solidFill>
              </a:rPr>
              <a:t>Shukla and Tripathi (2020)</a:t>
            </a:r>
            <a:r>
              <a:rPr lang="en-US" sz="1800">
                <a:solidFill>
                  <a:schemeClr val="tx2"/>
                </a:solidFill>
              </a:rPr>
              <a:t> proposed an embedding-based model (EmbPred30) for predicting 30-day readmissions for diabetic patients using the same UCI dataset. Their results showed that categorical embeddings and gradient boosting improved model accuracy compared with traditional one-hot encoding. This supports our focus on feature engineering to enhance model performance.</a:t>
            </a:r>
          </a:p>
          <a:p>
            <a:endParaRPr lang="en-US" sz="180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303D0514-1F1E-E09F-EDEA-7C650034EA54}"/>
              </a:ext>
            </a:extLst>
          </p:cNvPr>
          <p:cNvSpPr txBox="1"/>
          <p:nvPr/>
        </p:nvSpPr>
        <p:spPr>
          <a:xfrm>
            <a:off x="5785104" y="1136904"/>
            <a:ext cx="6096000"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t>Strack et al. (2014)</a:t>
            </a:r>
            <a:r>
              <a:rPr lang="en-US"/>
              <a:t> analyzed 70,000 clinical records in the UCI Diabetes Readmission dataset and found that conducting HbA1c testing during hospitalization was strongly associated with reduced 30-day readmission rates. Their study introduced the dataset that serves as the foundation for many subsequent projects, including ours.</a:t>
            </a:r>
          </a:p>
          <a:p>
            <a:pPr marL="285750" indent="-285750">
              <a:buFont typeface="Arial"/>
              <a:buChar char="•"/>
            </a:pPr>
            <a:r>
              <a:rPr lang="en-US" b="1"/>
              <a:t>Wang and Zhu (2021)</a:t>
            </a:r>
            <a:r>
              <a:rPr lang="en-US"/>
              <a:t> reviewed challenges and solutions in predictive modeling of hospital readmissions using machine learning. They compared several algorithms, including Random Forest, Support Vector Machines, and Logistic Regression, reporting AUC values typically between 0.62 and 0.70. Their work emphasizes issues such as class imbalance and preprocessing, which our project addresses using class weighting and consistent encoding.</a:t>
            </a:r>
          </a:p>
          <a:p>
            <a:pPr marL="285750" indent="-285750">
              <a:buFont typeface="Arial"/>
              <a:buChar char="•"/>
            </a:pPr>
            <a:endParaRPr lang="en-US"/>
          </a:p>
          <a:p>
            <a:pPr marL="285750" indent="-285750">
              <a:buFont typeface="Arial"/>
              <a:buChar char="•"/>
            </a:pPr>
            <a:endParaRPr lang="en-US"/>
          </a:p>
          <a:p>
            <a:pPr algn="ctr"/>
            <a:endParaRPr lang="en-US"/>
          </a:p>
        </p:txBody>
      </p:sp>
    </p:spTree>
    <p:extLst>
      <p:ext uri="{BB962C8B-B14F-4D97-AF65-F5344CB8AC3E}">
        <p14:creationId xmlns:p14="http://schemas.microsoft.com/office/powerpoint/2010/main" val="2912620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189D03-91E9-D266-0F51-DEAB269CF720}"/>
              </a:ext>
            </a:extLst>
          </p:cNvPr>
          <p:cNvPicPr>
            <a:picLocks noChangeAspect="1"/>
          </p:cNvPicPr>
          <p:nvPr/>
        </p:nvPicPr>
        <p:blipFill>
          <a:blip r:embed="rId2">
            <a:duotone>
              <a:prstClr val="black"/>
              <a:schemeClr val="tx2">
                <a:tint val="45000"/>
                <a:satMod val="400000"/>
              </a:schemeClr>
            </a:duotone>
            <a:alphaModFix amt="25000"/>
          </a:blip>
          <a:srcRect t="15046" b="685"/>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E50CE65C-E734-53B4-00EF-457830AB9FAE}"/>
              </a:ext>
            </a:extLst>
          </p:cNvPr>
          <p:cNvSpPr>
            <a:spLocks noGrp="1"/>
          </p:cNvSpPr>
          <p:nvPr>
            <p:ph type="title"/>
          </p:nvPr>
        </p:nvSpPr>
        <p:spPr>
          <a:xfrm>
            <a:off x="838200" y="365125"/>
            <a:ext cx="10515600" cy="1325563"/>
          </a:xfrm>
        </p:spPr>
        <p:txBody>
          <a:bodyPr>
            <a:normAutofit/>
          </a:bodyPr>
          <a:lstStyle/>
          <a:p>
            <a:r>
              <a:rPr lang="en-US"/>
              <a:t>Literature Review Metrics</a:t>
            </a:r>
          </a:p>
        </p:txBody>
      </p:sp>
      <p:graphicFrame>
        <p:nvGraphicFramePr>
          <p:cNvPr id="5" name="Content Placeholder 2">
            <a:extLst>
              <a:ext uri="{FF2B5EF4-FFF2-40B4-BE49-F238E27FC236}">
                <a16:creationId xmlns:a16="http://schemas.microsoft.com/office/drawing/2014/main" id="{4DF91EF3-3853-CC4C-3E82-2E55A8BBD2B4}"/>
              </a:ext>
            </a:extLst>
          </p:cNvPr>
          <p:cNvGraphicFramePr>
            <a:graphicFrameLocks noGrp="1"/>
          </p:cNvGraphicFramePr>
          <p:nvPr>
            <p:ph idx="1"/>
            <p:extLst>
              <p:ext uri="{D42A27DB-BD31-4B8C-83A1-F6EECF244321}">
                <p14:modId xmlns:p14="http://schemas.microsoft.com/office/powerpoint/2010/main" val="190801250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3062694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6BF3A-6F7E-5EB1-78FF-DD124D267147}"/>
              </a:ext>
            </a:extLst>
          </p:cNvPr>
          <p:cNvSpPr>
            <a:spLocks noGrp="1"/>
          </p:cNvSpPr>
          <p:nvPr>
            <p:ph type="title"/>
          </p:nvPr>
        </p:nvSpPr>
        <p:spPr>
          <a:xfrm>
            <a:off x="956826" y="1112969"/>
            <a:ext cx="3937298" cy="4166010"/>
          </a:xfrm>
        </p:spPr>
        <p:txBody>
          <a:bodyPr>
            <a:normAutofit/>
          </a:bodyPr>
          <a:lstStyle/>
          <a:p>
            <a:r>
              <a:rPr lang="en-US">
                <a:solidFill>
                  <a:srgbClr val="FFFFFF"/>
                </a:solidFill>
              </a:rPr>
              <a:t>Additional Literature Review</a:t>
            </a:r>
          </a:p>
        </p:txBody>
      </p:sp>
      <p:sp>
        <p:nvSpPr>
          <p:cNvPr id="26" name="Freeform: Shape 25">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C9F01CD-DBBF-7486-B659-EB87745206E3}"/>
              </a:ext>
            </a:extLst>
          </p:cNvPr>
          <p:cNvSpPr>
            <a:spLocks noGrp="1"/>
          </p:cNvSpPr>
          <p:nvPr>
            <p:ph idx="1"/>
          </p:nvPr>
        </p:nvSpPr>
        <p:spPr>
          <a:xfrm>
            <a:off x="6096000" y="820880"/>
            <a:ext cx="4515338" cy="4889350"/>
          </a:xfrm>
        </p:spPr>
        <p:txBody>
          <a:bodyPr vert="horz" lIns="91440" tIns="45720" rIns="91440" bIns="45720" rtlCol="0" anchor="t">
            <a:normAutofit/>
          </a:bodyPr>
          <a:lstStyle/>
          <a:p>
            <a:r>
              <a:rPr lang="en-US"/>
              <a:t>Combining Patient Visits – Burrill (2025)</a:t>
            </a:r>
          </a:p>
          <a:p>
            <a:pPr lvl="1">
              <a:buFont typeface="Courier New" panose="020B0604020202020204" pitchFamily="34" charset="0"/>
              <a:buChar char="o"/>
            </a:pPr>
            <a:r>
              <a:rPr lang="en-US"/>
              <a:t>Adding created features</a:t>
            </a:r>
          </a:p>
          <a:p>
            <a:pPr lvl="1">
              <a:buFont typeface="Courier New" panose="020B0604020202020204" pitchFamily="34" charset="0"/>
              <a:buChar char="o"/>
            </a:pPr>
            <a:endParaRPr lang="en-US"/>
          </a:p>
          <a:p>
            <a:r>
              <a:rPr lang="en-US"/>
              <a:t>A1C Test Reasoning -Strack et al. (2014)</a:t>
            </a:r>
          </a:p>
          <a:p>
            <a:pPr lvl="1">
              <a:buFont typeface="Courier New" panose="020B0604020202020204" pitchFamily="34" charset="0"/>
              <a:buChar char="o"/>
            </a:pPr>
            <a:r>
              <a:rPr lang="en-US"/>
              <a:t>3 main admittance values</a:t>
            </a:r>
          </a:p>
          <a:p>
            <a:pPr lvl="2">
              <a:buFont typeface="Wingdings" panose="020B0604020202020204" pitchFamily="34" charset="0"/>
              <a:buChar char="§"/>
            </a:pPr>
            <a:r>
              <a:rPr lang="en-US"/>
              <a:t>Diabetes</a:t>
            </a:r>
          </a:p>
          <a:p>
            <a:pPr lvl="2">
              <a:buFont typeface="Wingdings" panose="020B0604020202020204" pitchFamily="34" charset="0"/>
              <a:buChar char="§"/>
            </a:pPr>
            <a:r>
              <a:rPr lang="en-US"/>
              <a:t>Circulatory</a:t>
            </a:r>
          </a:p>
          <a:p>
            <a:pPr lvl="2">
              <a:buFont typeface="Wingdings" panose="020B0604020202020204" pitchFamily="34" charset="0"/>
              <a:buChar char="§"/>
            </a:pPr>
            <a:r>
              <a:rPr lang="en-US"/>
              <a:t>Respiratory</a:t>
            </a:r>
          </a:p>
          <a:p>
            <a:pPr marL="914400" lvl="2" indent="0">
              <a:buNone/>
            </a:pPr>
            <a:endParaRPr lang="en-US"/>
          </a:p>
        </p:txBody>
      </p:sp>
      <p:sp>
        <p:nvSpPr>
          <p:cNvPr id="27" name="Freeform: Shape 26">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359947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1CD9543-0DDC-6317-852E-4BB3C287093E}"/>
              </a:ext>
            </a:extLst>
          </p:cNvPr>
          <p:cNvPicPr>
            <a:picLocks noChangeAspect="1"/>
          </p:cNvPicPr>
          <p:nvPr/>
        </p:nvPicPr>
        <p:blipFill>
          <a:blip r:embed="rId2"/>
          <a:srcRect t="3153" r="31053" b="5937"/>
          <a:stretch>
            <a:fillRect/>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2EDEC5-2935-F692-FDA8-E01041AC934B}"/>
              </a:ext>
            </a:extLst>
          </p:cNvPr>
          <p:cNvSpPr>
            <a:spLocks noGrp="1"/>
          </p:cNvSpPr>
          <p:nvPr>
            <p:ph type="title"/>
          </p:nvPr>
        </p:nvSpPr>
        <p:spPr>
          <a:xfrm>
            <a:off x="477981" y="2848068"/>
            <a:ext cx="3989743" cy="1478429"/>
          </a:xfrm>
        </p:spPr>
        <p:txBody>
          <a:bodyPr vert="horz" lIns="91440" tIns="45720" rIns="91440" bIns="45720" rtlCol="0" anchor="b">
            <a:normAutofit/>
          </a:bodyPr>
          <a:lstStyle/>
          <a:p>
            <a:r>
              <a:rPr lang="en-US" sz="4800"/>
              <a:t>Data Exploration </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9825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4" name="Rectangle 43">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A6ED67-0435-18DB-DD44-00310D9A3956}"/>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sz="4000" kern="1200">
                <a:solidFill>
                  <a:schemeClr val="tx1"/>
                </a:solidFill>
                <a:latin typeface="+mj-lt"/>
                <a:ea typeface="+mj-ea"/>
                <a:cs typeface="+mj-cs"/>
              </a:rPr>
              <a:t>Data Distribution</a:t>
            </a:r>
          </a:p>
        </p:txBody>
      </p:sp>
      <p:sp>
        <p:nvSpPr>
          <p:cNvPr id="46" name="Rectangle: Rounded Corners 45">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Content Placeholder 3" descr="A comparison of a number of people&#10;&#10;AI-generated content may be incorrect.">
            <a:extLst>
              <a:ext uri="{FF2B5EF4-FFF2-40B4-BE49-F238E27FC236}">
                <a16:creationId xmlns:a16="http://schemas.microsoft.com/office/drawing/2014/main" id="{E4FD66D4-96DA-DDC3-A28F-72EFCCE05925}"/>
              </a:ext>
            </a:extLst>
          </p:cNvPr>
          <p:cNvPicPr>
            <a:picLocks noGrp="1" noChangeAspect="1"/>
          </p:cNvPicPr>
          <p:nvPr>
            <p:ph idx="1"/>
          </p:nvPr>
        </p:nvPicPr>
        <p:blipFill>
          <a:blip r:embed="rId2"/>
          <a:stretch>
            <a:fillRect/>
          </a:stretch>
        </p:blipFill>
        <p:spPr>
          <a:xfrm>
            <a:off x="385572" y="2802961"/>
            <a:ext cx="11420856" cy="2769558"/>
          </a:xfrm>
          <a:prstGeom prst="rect">
            <a:avLst/>
          </a:prstGeom>
        </p:spPr>
      </p:pic>
    </p:spTree>
    <p:extLst>
      <p:ext uri="{BB962C8B-B14F-4D97-AF65-F5344CB8AC3E}">
        <p14:creationId xmlns:p14="http://schemas.microsoft.com/office/powerpoint/2010/main" val="862518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7079B0-B2CB-BB16-2675-4791000BA896}"/>
              </a:ext>
            </a:extLst>
          </p:cNvPr>
          <p:cNvSpPr>
            <a:spLocks noGrp="1"/>
          </p:cNvSpPr>
          <p:nvPr>
            <p:ph type="title"/>
          </p:nvPr>
        </p:nvSpPr>
        <p:spPr>
          <a:xfrm>
            <a:off x="841248" y="256032"/>
            <a:ext cx="10506456" cy="1014984"/>
          </a:xfrm>
        </p:spPr>
        <p:txBody>
          <a:bodyPr vert="horz" lIns="91440" tIns="45720" rIns="91440" bIns="45720" rtlCol="0" anchor="b">
            <a:normAutofit/>
          </a:bodyPr>
          <a:lstStyle/>
          <a:p>
            <a:r>
              <a:rPr lang="en-US"/>
              <a:t>Missing values</a:t>
            </a:r>
            <a:endParaRPr lang="en-US" sz="4400" kern="1200">
              <a:solidFill>
                <a:schemeClr val="tx1"/>
              </a:solidFill>
              <a:latin typeface="+mj-lt"/>
              <a:ea typeface="+mj-ea"/>
              <a:cs typeface="+mj-cs"/>
            </a:endParaRPr>
          </a:p>
        </p:txBody>
      </p:sp>
      <p:sp>
        <p:nvSpPr>
          <p:cNvPr id="25" name="Rectangle 2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0" name="Content Placeholder 6">
            <a:extLst>
              <a:ext uri="{FF2B5EF4-FFF2-40B4-BE49-F238E27FC236}">
                <a16:creationId xmlns:a16="http://schemas.microsoft.com/office/drawing/2014/main" id="{4D3029EB-201B-D3DC-EF41-26B87F6B5FA2}"/>
              </a:ext>
            </a:extLst>
          </p:cNvPr>
          <p:cNvGraphicFramePr>
            <a:graphicFrameLocks noGrp="1"/>
          </p:cNvGraphicFramePr>
          <p:nvPr>
            <p:ph sz="half" idx="1"/>
            <p:extLst>
              <p:ext uri="{D42A27DB-BD31-4B8C-83A1-F6EECF244321}">
                <p14:modId xmlns:p14="http://schemas.microsoft.com/office/powerpoint/2010/main" val="2888354948"/>
              </p:ext>
            </p:extLst>
          </p:nvPr>
        </p:nvGraphicFramePr>
        <p:xfrm>
          <a:off x="6955971" y="5268685"/>
          <a:ext cx="4927505" cy="1271995"/>
        </p:xfrm>
        <a:graphic>
          <a:graphicData uri="http://schemas.openxmlformats.org/drawingml/2006/table">
            <a:tbl>
              <a:tblPr firstRow="1" bandRow="1">
                <a:tableStyleId>{5C22544A-7EE6-4342-B048-85BDC9FD1C3A}</a:tableStyleId>
              </a:tblPr>
              <a:tblGrid>
                <a:gridCol w="1879506">
                  <a:extLst>
                    <a:ext uri="{9D8B030D-6E8A-4147-A177-3AD203B41FA5}">
                      <a16:colId xmlns:a16="http://schemas.microsoft.com/office/drawing/2014/main" val="3362077780"/>
                    </a:ext>
                  </a:extLst>
                </a:gridCol>
                <a:gridCol w="1632857">
                  <a:extLst>
                    <a:ext uri="{9D8B030D-6E8A-4147-A177-3AD203B41FA5}">
                      <a16:colId xmlns:a16="http://schemas.microsoft.com/office/drawing/2014/main" val="739000103"/>
                    </a:ext>
                  </a:extLst>
                </a:gridCol>
                <a:gridCol w="1415142">
                  <a:extLst>
                    <a:ext uri="{9D8B030D-6E8A-4147-A177-3AD203B41FA5}">
                      <a16:colId xmlns:a16="http://schemas.microsoft.com/office/drawing/2014/main" val="776771409"/>
                    </a:ext>
                  </a:extLst>
                </a:gridCol>
              </a:tblGrid>
              <a:tr h="449035">
                <a:tc>
                  <a:txBody>
                    <a:bodyPr/>
                    <a:lstStyle/>
                    <a:p>
                      <a:endParaRPr lang="en-US" sz="1600"/>
                    </a:p>
                  </a:txBody>
                  <a:tcPr marL="167640" marR="167640" marT="83820" marB="83820"/>
                </a:tc>
                <a:tc>
                  <a:txBody>
                    <a:bodyPr/>
                    <a:lstStyle/>
                    <a:p>
                      <a:pPr lvl="0">
                        <a:buNone/>
                      </a:pPr>
                      <a:r>
                        <a:rPr lang="en-US" sz="1600" b="0" i="0" u="none" strike="noStrike" noProof="0">
                          <a:solidFill>
                            <a:schemeClr val="bg1"/>
                          </a:solidFill>
                          <a:latin typeface="Aptos"/>
                        </a:rPr>
                        <a:t>Missing Values</a:t>
                      </a:r>
                      <a:endParaRPr lang="en-US" sz="1600">
                        <a:solidFill>
                          <a:schemeClr val="bg1"/>
                        </a:solidFill>
                      </a:endParaRPr>
                    </a:p>
                  </a:txBody>
                  <a:tcPr marL="167640" marR="167640" marT="83820" marB="83820"/>
                </a:tc>
                <a:tc>
                  <a:txBody>
                    <a:bodyPr/>
                    <a:lstStyle/>
                    <a:p>
                      <a:pPr lvl="0">
                        <a:buNone/>
                      </a:pPr>
                      <a:r>
                        <a:rPr lang="en-US" sz="1600" b="0" i="0" u="none" strike="noStrike" noProof="0">
                          <a:solidFill>
                            <a:schemeClr val="bg1"/>
                          </a:solidFill>
                          <a:latin typeface="Aptos"/>
                        </a:rPr>
                        <a:t>Percentage</a:t>
                      </a:r>
                      <a:endParaRPr lang="en-US" sz="1600">
                        <a:solidFill>
                          <a:schemeClr val="bg1"/>
                        </a:solidFill>
                      </a:endParaRPr>
                    </a:p>
                  </a:txBody>
                  <a:tcPr marL="167640" marR="167640" marT="83820" marB="83820"/>
                </a:tc>
                <a:extLst>
                  <a:ext uri="{0D108BD9-81ED-4DB2-BD59-A6C34878D82A}">
                    <a16:rowId xmlns:a16="http://schemas.microsoft.com/office/drawing/2014/main" val="2849877876"/>
                  </a:ext>
                </a:extLst>
              </a:tr>
              <a:tr h="387343">
                <a:tc>
                  <a:txBody>
                    <a:bodyPr/>
                    <a:lstStyle/>
                    <a:p>
                      <a:pPr lvl="0">
                        <a:buNone/>
                      </a:pPr>
                      <a:r>
                        <a:rPr lang="en-US" sz="1600" b="0" i="0" u="none" strike="noStrike" noProof="0" err="1">
                          <a:solidFill>
                            <a:srgbClr val="000000"/>
                          </a:solidFill>
                          <a:latin typeface="Aptos"/>
                        </a:rPr>
                        <a:t>max_glu_serum</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96420</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94.746772</a:t>
                      </a:r>
                      <a:endParaRPr lang="en-US" sz="1600"/>
                    </a:p>
                  </a:txBody>
                  <a:tcPr marL="167640" marR="167640" marT="83820" marB="83820"/>
                </a:tc>
                <a:extLst>
                  <a:ext uri="{0D108BD9-81ED-4DB2-BD59-A6C34878D82A}">
                    <a16:rowId xmlns:a16="http://schemas.microsoft.com/office/drawing/2014/main" val="1230629681"/>
                  </a:ext>
                </a:extLst>
              </a:tr>
              <a:tr h="322785">
                <a:tc>
                  <a:txBody>
                    <a:bodyPr/>
                    <a:lstStyle/>
                    <a:p>
                      <a:pPr lvl="0">
                        <a:buNone/>
                      </a:pPr>
                      <a:r>
                        <a:rPr lang="en-US" sz="1600" b="0" i="0" u="none" strike="noStrike" noProof="0">
                          <a:solidFill>
                            <a:srgbClr val="000000"/>
                          </a:solidFill>
                          <a:latin typeface="Aptos"/>
                        </a:rPr>
                        <a:t>A1Cresult</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84748</a:t>
                      </a:r>
                      <a:endParaRPr lang="en-US" sz="1600"/>
                    </a:p>
                  </a:txBody>
                  <a:tcPr marL="167640" marR="167640" marT="83820" marB="83820"/>
                </a:tc>
                <a:tc>
                  <a:txBody>
                    <a:bodyPr/>
                    <a:lstStyle/>
                    <a:p>
                      <a:pPr lvl="0">
                        <a:buNone/>
                      </a:pPr>
                      <a:r>
                        <a:rPr lang="en-US" sz="1600" b="0" i="0" u="none" strike="noStrike" noProof="0">
                          <a:solidFill>
                            <a:srgbClr val="000000"/>
                          </a:solidFill>
                          <a:latin typeface="Aptos"/>
                        </a:rPr>
                        <a:t>83.277322</a:t>
                      </a:r>
                      <a:endParaRPr lang="en-US" sz="1600"/>
                    </a:p>
                  </a:txBody>
                  <a:tcPr marL="167640" marR="167640" marT="83820" marB="83820"/>
                </a:tc>
                <a:extLst>
                  <a:ext uri="{0D108BD9-81ED-4DB2-BD59-A6C34878D82A}">
                    <a16:rowId xmlns:a16="http://schemas.microsoft.com/office/drawing/2014/main" val="551255298"/>
                  </a:ext>
                </a:extLst>
              </a:tr>
            </a:tbl>
          </a:graphicData>
        </a:graphic>
      </p:graphicFrame>
      <p:pic>
        <p:nvPicPr>
          <p:cNvPr id="18" name="Picture 17" descr="A graph with blue bars&#10;&#10;AI-generated content may be incorrect.">
            <a:extLst>
              <a:ext uri="{FF2B5EF4-FFF2-40B4-BE49-F238E27FC236}">
                <a16:creationId xmlns:a16="http://schemas.microsoft.com/office/drawing/2014/main" id="{5ABE9F12-53F6-34F6-B609-7BA2A6D3AC84}"/>
              </a:ext>
            </a:extLst>
          </p:cNvPr>
          <p:cNvPicPr>
            <a:picLocks noChangeAspect="1"/>
          </p:cNvPicPr>
          <p:nvPr/>
        </p:nvPicPr>
        <p:blipFill>
          <a:blip r:embed="rId2"/>
          <a:stretch>
            <a:fillRect/>
          </a:stretch>
        </p:blipFill>
        <p:spPr>
          <a:xfrm>
            <a:off x="324531" y="2154011"/>
            <a:ext cx="5947683" cy="4389665"/>
          </a:xfrm>
          <a:prstGeom prst="rect">
            <a:avLst/>
          </a:prstGeom>
        </p:spPr>
      </p:pic>
      <p:sp>
        <p:nvSpPr>
          <p:cNvPr id="21" name="TextBox 20">
            <a:extLst>
              <a:ext uri="{FF2B5EF4-FFF2-40B4-BE49-F238E27FC236}">
                <a16:creationId xmlns:a16="http://schemas.microsoft.com/office/drawing/2014/main" id="{D3CB24A1-D6F1-C1E4-D498-6C516AAD806E}"/>
              </a:ext>
            </a:extLst>
          </p:cNvPr>
          <p:cNvSpPr txBox="1"/>
          <p:nvPr/>
        </p:nvSpPr>
        <p:spPr>
          <a:xfrm>
            <a:off x="6950529" y="2155371"/>
            <a:ext cx="494211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Serum glucose is a test that measures the amount of glucose (sugar) in a patient's blood.</a:t>
            </a:r>
            <a:endParaRPr lang="en-US"/>
          </a:p>
          <a:p>
            <a:pPr marL="285750" indent="-285750">
              <a:buFont typeface="Arial"/>
              <a:buChar char="•"/>
            </a:pPr>
            <a:endParaRPr lang="en-US"/>
          </a:p>
          <a:p>
            <a:pPr marL="285750" indent="-285750">
              <a:buFont typeface="Arial"/>
              <a:buChar char="•"/>
            </a:pPr>
            <a:r>
              <a:rPr lang="en-US">
                <a:ea typeface="+mn-lt"/>
                <a:cs typeface="+mn-lt"/>
              </a:rPr>
              <a:t>A1C test measures the average amount of sugar in your blood over the past few months</a:t>
            </a:r>
            <a:endParaRPr lang="en-US"/>
          </a:p>
          <a:p>
            <a:pPr marL="285750" indent="-285750">
              <a:buFont typeface="Arial"/>
              <a:buChar char="•"/>
            </a:pPr>
            <a:endParaRPr lang="en-US"/>
          </a:p>
        </p:txBody>
      </p:sp>
    </p:spTree>
    <p:extLst>
      <p:ext uri="{BB962C8B-B14F-4D97-AF65-F5344CB8AC3E}">
        <p14:creationId xmlns:p14="http://schemas.microsoft.com/office/powerpoint/2010/main" val="13096155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Predicting Hospital Readmissions</vt:lpstr>
      <vt:lpstr>PowerPoint Presentation</vt:lpstr>
      <vt:lpstr>PowerPoint Presentation</vt:lpstr>
      <vt:lpstr>Literature Review </vt:lpstr>
      <vt:lpstr>Literature Review Metrics</vt:lpstr>
      <vt:lpstr>Additional Literature Review</vt:lpstr>
      <vt:lpstr>Data Exploration </vt:lpstr>
      <vt:lpstr>Data Distribution</vt:lpstr>
      <vt:lpstr>Missing values</vt:lpstr>
      <vt:lpstr>Dealing with missing values</vt:lpstr>
      <vt:lpstr>Distribution of Numeric Features</vt:lpstr>
      <vt:lpstr>Correlation Among Numeric Features</vt:lpstr>
      <vt:lpstr>Distribution of Target Features</vt:lpstr>
      <vt:lpstr>Model Construction</vt:lpstr>
      <vt:lpstr>Model Construction and Validation</vt:lpstr>
      <vt:lpstr>Model Portfolio</vt:lpstr>
      <vt:lpstr>Model Performance (Base vs Cross-Validation)</vt:lpstr>
      <vt:lpstr>Choosing the Right Metric for Hospital Readmission</vt:lpstr>
      <vt:lpstr>What Drives Readmission Risk?</vt:lpstr>
      <vt:lpstr>Business Impact &amp; Deployment</vt:lpstr>
      <vt:lpstr>Benchmarking Against Prior Studies</vt:lpstr>
      <vt:lpstr>Gradio Demonstration </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2013-07-15T20:26:40Z</dcterms:created>
  <dcterms:modified xsi:type="dcterms:W3CDTF">2025-12-10T03:08:19Z</dcterms:modified>
</cp:coreProperties>
</file>

<file path=docProps/thumbnail.jpeg>
</file>